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Agrandir Medium" charset="1" panose="00000600000000000000"/>
      <p:regular r:id="rId15"/>
    </p:embeddedFont>
    <p:embeddedFont>
      <p:font typeface="Agrandir Bold Italics" charset="1" panose="00000800000000000000"/>
      <p:regular r:id="rId16"/>
    </p:embeddedFont>
    <p:embeddedFont>
      <p:font typeface="Agrandir Bold" charset="1" panose="00000800000000000000"/>
      <p:regular r:id="rId17"/>
    </p:embeddedFont>
    <p:embeddedFont>
      <p:font typeface="Agrandir" charset="1" panose="000005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rosario.gob.ar/inicio/sites/default/files/2025-07/Agustina.pdf" TargetMode="External" Type="http://schemas.openxmlformats.org/officeDocument/2006/relationships/hyperlink"/><Relationship Id="rId3"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https://docs.google.com/document/d/1Ahz5R5Lyo4neVg1fKFb5mRS6YC-6sHkHDzp9kh1FxQ8/edit?usp=sharing"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https://www.mercadofisherton.com/visitas/index.php" TargetMode="External" Type="http://schemas.openxmlformats.org/officeDocument/2006/relationships/hyperlink"/><Relationship Id="rId4" Target="https://www.mercadofisherton.com/visitas/index.php"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https://www.rosario.gob.ar/inicio/educacion-ambiental"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5400000">
            <a:off x="-6738232" y="4720631"/>
            <a:ext cx="13476464" cy="845739"/>
            <a:chOff x="0" y="0"/>
            <a:chExt cx="4791632" cy="300707"/>
          </a:xfrm>
        </p:grpSpPr>
        <p:sp>
          <p:nvSpPr>
            <p:cNvPr name="Freeform 3" id="3"/>
            <p:cNvSpPr/>
            <p:nvPr/>
          </p:nvSpPr>
          <p:spPr>
            <a:xfrm flipH="false" flipV="false" rot="0">
              <a:off x="0" y="0"/>
              <a:ext cx="4791632" cy="300707"/>
            </a:xfrm>
            <a:custGeom>
              <a:avLst/>
              <a:gdLst/>
              <a:ahLst/>
              <a:cxnLst/>
              <a:rect r="r" b="b" t="t" l="l"/>
              <a:pathLst>
                <a:path h="300707" w="4791632">
                  <a:moveTo>
                    <a:pt x="0" y="0"/>
                  </a:moveTo>
                  <a:lnTo>
                    <a:pt x="4791632" y="0"/>
                  </a:lnTo>
                  <a:lnTo>
                    <a:pt x="4791632" y="300707"/>
                  </a:lnTo>
                  <a:lnTo>
                    <a:pt x="0" y="300707"/>
                  </a:lnTo>
                  <a:close/>
                </a:path>
              </a:pathLst>
            </a:custGeom>
            <a:solidFill>
              <a:srgbClr val="F89F3D"/>
            </a:solidFill>
          </p:spPr>
        </p:sp>
        <p:sp>
          <p:nvSpPr>
            <p:cNvPr name="TextBox 4" id="4"/>
            <p:cNvSpPr txBox="true"/>
            <p:nvPr/>
          </p:nvSpPr>
          <p:spPr>
            <a:xfrm>
              <a:off x="0" y="-28575"/>
              <a:ext cx="4791632" cy="329282"/>
            </a:xfrm>
            <a:prstGeom prst="rect">
              <a:avLst/>
            </a:prstGeom>
          </p:spPr>
          <p:txBody>
            <a:bodyPr anchor="ctr" rtlCol="false" tIns="50800" lIns="50800" bIns="50800" rIns="50800"/>
            <a:lstStyle/>
            <a:p>
              <a:pPr algn="ctr">
                <a:lnSpc>
                  <a:spcPts val="1960"/>
                </a:lnSpc>
                <a:spcBef>
                  <a:spcPct val="0"/>
                </a:spcBef>
              </a:pPr>
            </a:p>
          </p:txBody>
        </p:sp>
      </p:grpSp>
      <p:grpSp>
        <p:nvGrpSpPr>
          <p:cNvPr name="Group 5" id="5"/>
          <p:cNvGrpSpPr/>
          <p:nvPr/>
        </p:nvGrpSpPr>
        <p:grpSpPr>
          <a:xfrm rot="-5400000">
            <a:off x="7728171" y="285470"/>
            <a:ext cx="13476464" cy="8488933"/>
            <a:chOff x="0" y="0"/>
            <a:chExt cx="4791632" cy="3018287"/>
          </a:xfrm>
        </p:grpSpPr>
        <p:sp>
          <p:nvSpPr>
            <p:cNvPr name="Freeform 6" id="6"/>
            <p:cNvSpPr/>
            <p:nvPr/>
          </p:nvSpPr>
          <p:spPr>
            <a:xfrm flipH="false" flipV="false" rot="0">
              <a:off x="0" y="0"/>
              <a:ext cx="4791632" cy="3018287"/>
            </a:xfrm>
            <a:custGeom>
              <a:avLst/>
              <a:gdLst/>
              <a:ahLst/>
              <a:cxnLst/>
              <a:rect r="r" b="b" t="t" l="l"/>
              <a:pathLst>
                <a:path h="3018287" w="4791632">
                  <a:moveTo>
                    <a:pt x="0" y="0"/>
                  </a:moveTo>
                  <a:lnTo>
                    <a:pt x="4791632" y="0"/>
                  </a:lnTo>
                  <a:lnTo>
                    <a:pt x="4791632" y="3018287"/>
                  </a:lnTo>
                  <a:lnTo>
                    <a:pt x="0" y="3018287"/>
                  </a:lnTo>
                  <a:close/>
                </a:path>
              </a:pathLst>
            </a:custGeom>
            <a:solidFill>
              <a:srgbClr val="F89F3D"/>
            </a:solidFill>
          </p:spPr>
        </p:sp>
        <p:sp>
          <p:nvSpPr>
            <p:cNvPr name="TextBox 7" id="7"/>
            <p:cNvSpPr txBox="true"/>
            <p:nvPr/>
          </p:nvSpPr>
          <p:spPr>
            <a:xfrm>
              <a:off x="0" y="-28575"/>
              <a:ext cx="4791632" cy="3046862"/>
            </a:xfrm>
            <a:prstGeom prst="rect">
              <a:avLst/>
            </a:prstGeom>
          </p:spPr>
          <p:txBody>
            <a:bodyPr anchor="ctr" rtlCol="false" tIns="50800" lIns="50800" bIns="50800" rIns="50800"/>
            <a:lstStyle/>
            <a:p>
              <a:pPr algn="ctr">
                <a:lnSpc>
                  <a:spcPts val="1960"/>
                </a:lnSpc>
                <a:spcBef>
                  <a:spcPct val="0"/>
                </a:spcBef>
              </a:pPr>
            </a:p>
          </p:txBody>
        </p:sp>
      </p:grpSp>
      <p:grpSp>
        <p:nvGrpSpPr>
          <p:cNvPr name="Group 8" id="8"/>
          <p:cNvGrpSpPr/>
          <p:nvPr/>
        </p:nvGrpSpPr>
        <p:grpSpPr>
          <a:xfrm rot="0">
            <a:off x="10221936" y="1028700"/>
            <a:ext cx="8066064" cy="6393096"/>
            <a:chOff x="0" y="0"/>
            <a:chExt cx="6339713" cy="5024804"/>
          </a:xfrm>
        </p:grpSpPr>
        <p:sp>
          <p:nvSpPr>
            <p:cNvPr name="Freeform 9" id="9"/>
            <p:cNvSpPr/>
            <p:nvPr/>
          </p:nvSpPr>
          <p:spPr>
            <a:xfrm flipH="false" flipV="false" rot="0">
              <a:off x="0" y="-3061"/>
              <a:ext cx="6339713" cy="5031723"/>
            </a:xfrm>
            <a:custGeom>
              <a:avLst/>
              <a:gdLst/>
              <a:ahLst/>
              <a:cxnLst/>
              <a:rect r="r" b="b" t="t" l="l"/>
              <a:pathLst>
                <a:path h="5031723" w="6339713">
                  <a:moveTo>
                    <a:pt x="5201412" y="4931917"/>
                  </a:moveTo>
                  <a:cubicBezTo>
                    <a:pt x="4922520" y="5026573"/>
                    <a:pt x="4688078" y="4911599"/>
                    <a:pt x="4442079" y="5013303"/>
                  </a:cubicBezTo>
                  <a:cubicBezTo>
                    <a:pt x="4422902" y="5071553"/>
                    <a:pt x="4270629" y="4913361"/>
                    <a:pt x="4083558" y="4971141"/>
                  </a:cubicBezTo>
                  <a:cubicBezTo>
                    <a:pt x="3826256" y="4918411"/>
                    <a:pt x="3383661" y="5018822"/>
                    <a:pt x="3130042" y="4925810"/>
                  </a:cubicBezTo>
                  <a:cubicBezTo>
                    <a:pt x="2751328" y="4757870"/>
                    <a:pt x="2300986" y="4789344"/>
                    <a:pt x="1876933" y="4778187"/>
                  </a:cubicBezTo>
                  <a:cubicBezTo>
                    <a:pt x="1341628" y="4580182"/>
                    <a:pt x="886206" y="4533089"/>
                    <a:pt x="361442" y="4352936"/>
                  </a:cubicBezTo>
                  <a:cubicBezTo>
                    <a:pt x="-89154" y="4283881"/>
                    <a:pt x="41910" y="4594628"/>
                    <a:pt x="13208" y="3494916"/>
                  </a:cubicBezTo>
                  <a:cubicBezTo>
                    <a:pt x="15621" y="2367136"/>
                    <a:pt x="25146" y="1318276"/>
                    <a:pt x="0" y="80219"/>
                  </a:cubicBezTo>
                  <a:cubicBezTo>
                    <a:pt x="112776" y="46044"/>
                    <a:pt x="309118" y="92903"/>
                    <a:pt x="536956" y="116039"/>
                  </a:cubicBezTo>
                  <a:cubicBezTo>
                    <a:pt x="726567" y="92903"/>
                    <a:pt x="1027049" y="21382"/>
                    <a:pt x="1281176" y="42873"/>
                  </a:cubicBezTo>
                  <a:cubicBezTo>
                    <a:pt x="1247521" y="23496"/>
                    <a:pt x="1539240" y="25844"/>
                    <a:pt x="1677797" y="42051"/>
                  </a:cubicBezTo>
                  <a:cubicBezTo>
                    <a:pt x="2042033" y="-104000"/>
                    <a:pt x="2006854" y="176286"/>
                    <a:pt x="2327402" y="188852"/>
                  </a:cubicBezTo>
                  <a:cubicBezTo>
                    <a:pt x="2321433" y="259316"/>
                    <a:pt x="2642870" y="142110"/>
                    <a:pt x="2695067" y="294078"/>
                  </a:cubicBezTo>
                  <a:cubicBezTo>
                    <a:pt x="2958846" y="345517"/>
                    <a:pt x="3101340" y="692084"/>
                    <a:pt x="3398139" y="765601"/>
                  </a:cubicBezTo>
                  <a:cubicBezTo>
                    <a:pt x="3419602" y="802947"/>
                    <a:pt x="3625469" y="723205"/>
                    <a:pt x="3904361" y="839002"/>
                  </a:cubicBezTo>
                  <a:cubicBezTo>
                    <a:pt x="4603369" y="819154"/>
                    <a:pt x="5512054" y="822912"/>
                    <a:pt x="6306820" y="823500"/>
                  </a:cubicBezTo>
                  <a:cubicBezTo>
                    <a:pt x="6363462" y="2082343"/>
                    <a:pt x="6281928" y="3326154"/>
                    <a:pt x="6339713" y="4623753"/>
                  </a:cubicBezTo>
                  <a:cubicBezTo>
                    <a:pt x="6221222" y="5156770"/>
                    <a:pt x="6716903" y="5058345"/>
                    <a:pt x="5201412" y="4931917"/>
                  </a:cubicBezTo>
                  <a:close/>
                </a:path>
              </a:pathLst>
            </a:custGeom>
            <a:blipFill>
              <a:blip r:embed="rId2">
                <a:alphaModFix amt="76000"/>
              </a:blip>
              <a:stretch>
                <a:fillRect l="0" t="-49929" r="0" b="-7564"/>
              </a:stretch>
            </a:blipFill>
          </p:spPr>
        </p:sp>
      </p:grpSp>
      <p:sp>
        <p:nvSpPr>
          <p:cNvPr name="TextBox 10" id="10"/>
          <p:cNvSpPr txBox="true"/>
          <p:nvPr/>
        </p:nvSpPr>
        <p:spPr>
          <a:xfrm rot="0">
            <a:off x="714144" y="962025"/>
            <a:ext cx="9750840" cy="1772424"/>
          </a:xfrm>
          <a:prstGeom prst="rect">
            <a:avLst/>
          </a:prstGeom>
        </p:spPr>
        <p:txBody>
          <a:bodyPr anchor="t" rtlCol="false" tIns="0" lIns="0" bIns="0" rIns="0">
            <a:spAutoFit/>
          </a:bodyPr>
          <a:lstStyle/>
          <a:p>
            <a:pPr algn="l">
              <a:lnSpc>
                <a:spcPts val="6128"/>
              </a:lnSpc>
            </a:pPr>
            <a:r>
              <a:rPr lang="en-US" sz="6128" spc="165" b="true">
                <a:solidFill>
                  <a:srgbClr val="65743C"/>
                </a:solidFill>
                <a:latin typeface="Agrandir Medium"/>
                <a:ea typeface="Agrandir Medium"/>
                <a:cs typeface="Agrandir Medium"/>
                <a:sym typeface="Agrandir Medium"/>
              </a:rPr>
              <a:t>El mercado abre sus puertas a la educación</a:t>
            </a:r>
          </a:p>
        </p:txBody>
      </p:sp>
      <p:sp>
        <p:nvSpPr>
          <p:cNvPr name="TextBox 11" id="11"/>
          <p:cNvSpPr txBox="true"/>
          <p:nvPr/>
        </p:nvSpPr>
        <p:spPr>
          <a:xfrm rot="0">
            <a:off x="885159" y="2533161"/>
            <a:ext cx="12480495" cy="5251887"/>
          </a:xfrm>
          <a:prstGeom prst="rect">
            <a:avLst/>
          </a:prstGeom>
        </p:spPr>
        <p:txBody>
          <a:bodyPr anchor="t" rtlCol="false" tIns="0" lIns="0" bIns="0" rIns="0">
            <a:spAutoFit/>
          </a:bodyPr>
          <a:lstStyle/>
          <a:p>
            <a:pPr algn="l">
              <a:lnSpc>
                <a:spcPts val="18052"/>
              </a:lnSpc>
            </a:pPr>
            <a:r>
              <a:rPr lang="en-US" sz="19002" i="true" b="true">
                <a:solidFill>
                  <a:srgbClr val="65743C"/>
                </a:solidFill>
                <a:latin typeface="Agrandir Bold Italics"/>
                <a:ea typeface="Agrandir Bold Italics"/>
                <a:cs typeface="Agrandir Bold Italics"/>
                <a:sym typeface="Agrandir Bold Italics"/>
              </a:rPr>
              <a:t>Visitas guiadas</a:t>
            </a:r>
          </a:p>
        </p:txBody>
      </p:sp>
      <p:grpSp>
        <p:nvGrpSpPr>
          <p:cNvPr name="Group 12" id="12"/>
          <p:cNvGrpSpPr/>
          <p:nvPr/>
        </p:nvGrpSpPr>
        <p:grpSpPr>
          <a:xfrm rot="0">
            <a:off x="16497842" y="102432"/>
            <a:ext cx="1522916" cy="1522916"/>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p:spPr>
        </p:sp>
      </p:grpSp>
      <p:sp>
        <p:nvSpPr>
          <p:cNvPr name="TextBox 14" id="14"/>
          <p:cNvSpPr txBox="true"/>
          <p:nvPr/>
        </p:nvSpPr>
        <p:spPr>
          <a:xfrm rot="0">
            <a:off x="885159" y="378115"/>
            <a:ext cx="8048461" cy="485775"/>
          </a:xfrm>
          <a:prstGeom prst="rect">
            <a:avLst/>
          </a:prstGeom>
        </p:spPr>
        <p:txBody>
          <a:bodyPr anchor="t" rtlCol="false" tIns="0" lIns="0" bIns="0" rIns="0">
            <a:spAutoFit/>
          </a:bodyPr>
          <a:lstStyle/>
          <a:p>
            <a:pPr algn="l">
              <a:lnSpc>
                <a:spcPts val="3000"/>
              </a:lnSpc>
            </a:pPr>
            <a:r>
              <a:rPr lang="en-US" sz="3000" spc="81" b="true">
                <a:solidFill>
                  <a:srgbClr val="65743C"/>
                </a:solidFill>
                <a:latin typeface="Agrandir Medium"/>
                <a:ea typeface="Agrandir Medium"/>
                <a:cs typeface="Agrandir Medium"/>
                <a:sym typeface="Agrandir Medium"/>
              </a:rPr>
              <a:t>Material pedagógico para docentes</a:t>
            </a:r>
          </a:p>
        </p:txBody>
      </p:sp>
      <p:sp>
        <p:nvSpPr>
          <p:cNvPr name="TextBox 15" id="15"/>
          <p:cNvSpPr txBox="true"/>
          <p:nvPr/>
        </p:nvSpPr>
        <p:spPr>
          <a:xfrm rot="0">
            <a:off x="10953390" y="9001125"/>
            <a:ext cx="8048461" cy="485775"/>
          </a:xfrm>
          <a:prstGeom prst="rect">
            <a:avLst/>
          </a:prstGeom>
        </p:spPr>
        <p:txBody>
          <a:bodyPr anchor="t" rtlCol="false" tIns="0" lIns="0" bIns="0" rIns="0">
            <a:spAutoFit/>
          </a:bodyPr>
          <a:lstStyle/>
          <a:p>
            <a:pPr algn="l">
              <a:lnSpc>
                <a:spcPts val="3000"/>
              </a:lnSpc>
            </a:pPr>
            <a:r>
              <a:rPr lang="en-US" sz="3000" spc="81" b="true">
                <a:solidFill>
                  <a:srgbClr val="65743C"/>
                </a:solidFill>
                <a:latin typeface="Agrandir Medium"/>
                <a:ea typeface="Agrandir Medium"/>
                <a:cs typeface="Agrandir Medium"/>
                <a:sym typeface="Agrandir Medium"/>
              </a:rPr>
              <a:t>www.mercadofisherton.com</a:t>
            </a:r>
          </a:p>
        </p:txBody>
      </p:sp>
      <p:sp>
        <p:nvSpPr>
          <p:cNvPr name="TextBox 16" id="16"/>
          <p:cNvSpPr txBox="true"/>
          <p:nvPr/>
        </p:nvSpPr>
        <p:spPr>
          <a:xfrm rot="0">
            <a:off x="1950358" y="7899348"/>
            <a:ext cx="11415297" cy="791552"/>
          </a:xfrm>
          <a:prstGeom prst="rect">
            <a:avLst/>
          </a:prstGeom>
        </p:spPr>
        <p:txBody>
          <a:bodyPr anchor="t" rtlCol="false" tIns="0" lIns="0" bIns="0" rIns="0">
            <a:spAutoFit/>
          </a:bodyPr>
          <a:lstStyle/>
          <a:p>
            <a:pPr algn="l">
              <a:lnSpc>
                <a:spcPts val="4913"/>
              </a:lnSpc>
            </a:pPr>
            <a:r>
              <a:rPr lang="en-US" sz="4913" spc="132" b="true">
                <a:solidFill>
                  <a:srgbClr val="F89F3D"/>
                </a:solidFill>
                <a:latin typeface="Agrandir Medium"/>
                <a:ea typeface="Agrandir Medium"/>
                <a:cs typeface="Agrandir Medium"/>
                <a:sym typeface="Agrandir Medium"/>
              </a:rPr>
              <a:t>de la mano de Cuchara, </a:t>
            </a:r>
          </a:p>
        </p:txBody>
      </p:sp>
      <p:sp>
        <p:nvSpPr>
          <p:cNvPr name="TextBox 17" id="17"/>
          <p:cNvSpPr txBox="true"/>
          <p:nvPr/>
        </p:nvSpPr>
        <p:spPr>
          <a:xfrm rot="0">
            <a:off x="1562497" y="8805200"/>
            <a:ext cx="8580451" cy="946019"/>
          </a:xfrm>
          <a:prstGeom prst="rect">
            <a:avLst/>
          </a:prstGeom>
        </p:spPr>
        <p:txBody>
          <a:bodyPr anchor="t" rtlCol="false" tIns="0" lIns="0" bIns="0" rIns="0">
            <a:spAutoFit/>
          </a:bodyPr>
          <a:lstStyle/>
          <a:p>
            <a:pPr algn="ctr">
              <a:lnSpc>
                <a:spcPts val="5894"/>
              </a:lnSpc>
              <a:spcBef>
                <a:spcPct val="0"/>
              </a:spcBef>
            </a:pPr>
            <a:r>
              <a:rPr lang="en-US" b="true" sz="5894" i="true">
                <a:solidFill>
                  <a:srgbClr val="F89F3D"/>
                </a:solidFill>
                <a:latin typeface="Agrandir Bold Italics"/>
                <a:ea typeface="Agrandir Bold Italics"/>
                <a:cs typeface="Agrandir Bold Italics"/>
                <a:sym typeface="Agrandir Bold Italics"/>
              </a:rPr>
              <a:t>la payasa ambientalista.</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89F3D"/>
        </a:solidFill>
      </p:bgPr>
    </p:bg>
    <p:spTree>
      <p:nvGrpSpPr>
        <p:cNvPr id="1" name=""/>
        <p:cNvGrpSpPr/>
        <p:nvPr/>
      </p:nvGrpSpPr>
      <p:grpSpPr>
        <a:xfrm>
          <a:off x="0" y="0"/>
          <a:ext cx="0" cy="0"/>
          <a:chOff x="0" y="0"/>
          <a:chExt cx="0" cy="0"/>
        </a:xfrm>
      </p:grpSpPr>
      <p:sp>
        <p:nvSpPr>
          <p:cNvPr name="TextBox 2" id="2"/>
          <p:cNvSpPr txBox="true"/>
          <p:nvPr/>
        </p:nvSpPr>
        <p:spPr>
          <a:xfrm rot="0">
            <a:off x="1028700" y="990600"/>
            <a:ext cx="11823270" cy="1169539"/>
          </a:xfrm>
          <a:prstGeom prst="rect">
            <a:avLst/>
          </a:prstGeom>
        </p:spPr>
        <p:txBody>
          <a:bodyPr anchor="t" rtlCol="false" tIns="0" lIns="0" bIns="0" rIns="0">
            <a:spAutoFit/>
          </a:bodyPr>
          <a:lstStyle/>
          <a:p>
            <a:pPr algn="l">
              <a:lnSpc>
                <a:spcPts val="7080"/>
              </a:lnSpc>
            </a:pPr>
            <a:r>
              <a:rPr lang="en-US" sz="7452" i="true" b="true">
                <a:solidFill>
                  <a:srgbClr val="FFFFFF"/>
                </a:solidFill>
                <a:latin typeface="Agrandir Bold Italics"/>
                <a:ea typeface="Agrandir Bold Italics"/>
                <a:cs typeface="Agrandir Bold Italics"/>
                <a:sym typeface="Agrandir Bold Italics"/>
              </a:rPr>
              <a:t>¡Les damos la bienvenida!</a:t>
            </a:r>
          </a:p>
        </p:txBody>
      </p:sp>
      <p:grpSp>
        <p:nvGrpSpPr>
          <p:cNvPr name="Group 3" id="3"/>
          <p:cNvGrpSpPr/>
          <p:nvPr/>
        </p:nvGrpSpPr>
        <p:grpSpPr>
          <a:xfrm rot="0">
            <a:off x="-948751" y="7208672"/>
            <a:ext cx="13476464" cy="1419902"/>
            <a:chOff x="0" y="0"/>
            <a:chExt cx="4791632" cy="504854"/>
          </a:xfrm>
        </p:grpSpPr>
        <p:sp>
          <p:nvSpPr>
            <p:cNvPr name="Freeform 4" id="4"/>
            <p:cNvSpPr/>
            <p:nvPr/>
          </p:nvSpPr>
          <p:spPr>
            <a:xfrm flipH="false" flipV="false" rot="0">
              <a:off x="0" y="0"/>
              <a:ext cx="4791632" cy="504854"/>
            </a:xfrm>
            <a:custGeom>
              <a:avLst/>
              <a:gdLst/>
              <a:ahLst/>
              <a:cxnLst/>
              <a:rect r="r" b="b" t="t" l="l"/>
              <a:pathLst>
                <a:path h="504854" w="4791632">
                  <a:moveTo>
                    <a:pt x="0" y="0"/>
                  </a:moveTo>
                  <a:lnTo>
                    <a:pt x="4791632" y="0"/>
                  </a:lnTo>
                  <a:lnTo>
                    <a:pt x="4791632" y="504854"/>
                  </a:lnTo>
                  <a:lnTo>
                    <a:pt x="0" y="504854"/>
                  </a:lnTo>
                  <a:close/>
                </a:path>
              </a:pathLst>
            </a:custGeom>
            <a:solidFill>
              <a:srgbClr val="65743C"/>
            </a:solidFill>
          </p:spPr>
        </p:sp>
        <p:sp>
          <p:nvSpPr>
            <p:cNvPr name="TextBox 5" id="5"/>
            <p:cNvSpPr txBox="true"/>
            <p:nvPr/>
          </p:nvSpPr>
          <p:spPr>
            <a:xfrm>
              <a:off x="0" y="-28575"/>
              <a:ext cx="4791632" cy="533429"/>
            </a:xfrm>
            <a:prstGeom prst="rect">
              <a:avLst/>
            </a:prstGeom>
          </p:spPr>
          <p:txBody>
            <a:bodyPr anchor="ctr" rtlCol="false" tIns="50800" lIns="50800" bIns="50800" rIns="50800"/>
            <a:lstStyle/>
            <a:p>
              <a:pPr algn="ctr">
                <a:lnSpc>
                  <a:spcPts val="1960"/>
                </a:lnSpc>
                <a:spcBef>
                  <a:spcPct val="0"/>
                </a:spcBef>
              </a:pPr>
            </a:p>
          </p:txBody>
        </p:sp>
      </p:grpSp>
      <p:grpSp>
        <p:nvGrpSpPr>
          <p:cNvPr name="Group 6" id="6"/>
          <p:cNvGrpSpPr/>
          <p:nvPr/>
        </p:nvGrpSpPr>
        <p:grpSpPr>
          <a:xfrm rot="0">
            <a:off x="12107385" y="175851"/>
            <a:ext cx="9280201" cy="9935298"/>
            <a:chOff x="0" y="0"/>
            <a:chExt cx="5933440" cy="6352286"/>
          </a:xfrm>
        </p:grpSpPr>
        <p:sp>
          <p:nvSpPr>
            <p:cNvPr name="Freeform 7" id="7"/>
            <p:cNvSpPr/>
            <p:nvPr/>
          </p:nvSpPr>
          <p:spPr>
            <a:xfrm flipH="false" flipV="false" rot="0">
              <a:off x="-27" y="-62"/>
              <a:ext cx="5933466" cy="6352235"/>
            </a:xfrm>
            <a:custGeom>
              <a:avLst/>
              <a:gdLst/>
              <a:ahLst/>
              <a:cxnLst/>
              <a:rect r="r" b="b" t="t" l="l"/>
              <a:pathLst>
                <a:path h="6352235" w="5933466">
                  <a:moveTo>
                    <a:pt x="5914671" y="6334060"/>
                  </a:moveTo>
                  <a:cubicBezTo>
                    <a:pt x="4410991" y="6356158"/>
                    <a:pt x="2810918" y="6335076"/>
                    <a:pt x="1315239" y="6344093"/>
                  </a:cubicBezTo>
                  <a:cubicBezTo>
                    <a:pt x="1002184" y="6336854"/>
                    <a:pt x="663729" y="6357555"/>
                    <a:pt x="337339" y="6344855"/>
                  </a:cubicBezTo>
                  <a:cubicBezTo>
                    <a:pt x="263933" y="6337108"/>
                    <a:pt x="-130402" y="6435914"/>
                    <a:pt x="122582" y="6089712"/>
                  </a:cubicBezTo>
                  <a:cubicBezTo>
                    <a:pt x="213387" y="6034213"/>
                    <a:pt x="109882" y="5938074"/>
                    <a:pt x="140743" y="5850444"/>
                  </a:cubicBezTo>
                  <a:cubicBezTo>
                    <a:pt x="254662" y="5736144"/>
                    <a:pt x="122963" y="5564567"/>
                    <a:pt x="49684" y="5390831"/>
                  </a:cubicBezTo>
                  <a:cubicBezTo>
                    <a:pt x="43588" y="5246432"/>
                    <a:pt x="162841" y="5130227"/>
                    <a:pt x="89308" y="4976430"/>
                  </a:cubicBezTo>
                  <a:cubicBezTo>
                    <a:pt x="96039" y="4903405"/>
                    <a:pt x="92102" y="4775008"/>
                    <a:pt x="24411" y="4713667"/>
                  </a:cubicBezTo>
                  <a:cubicBezTo>
                    <a:pt x="-69442" y="4662994"/>
                    <a:pt x="139600" y="4508054"/>
                    <a:pt x="111152" y="4369116"/>
                  </a:cubicBezTo>
                  <a:cubicBezTo>
                    <a:pt x="119534" y="4241100"/>
                    <a:pt x="109374" y="4092764"/>
                    <a:pt x="83847" y="3941380"/>
                  </a:cubicBezTo>
                  <a:cubicBezTo>
                    <a:pt x="90324" y="3889437"/>
                    <a:pt x="118899" y="3841685"/>
                    <a:pt x="107596" y="3791774"/>
                  </a:cubicBezTo>
                  <a:cubicBezTo>
                    <a:pt x="111406" y="3719003"/>
                    <a:pt x="203735" y="3646232"/>
                    <a:pt x="135663" y="3585272"/>
                  </a:cubicBezTo>
                  <a:cubicBezTo>
                    <a:pt x="123852" y="3574985"/>
                    <a:pt x="137568" y="3557586"/>
                    <a:pt x="152427" y="3538917"/>
                  </a:cubicBezTo>
                  <a:cubicBezTo>
                    <a:pt x="141886" y="3529265"/>
                    <a:pt x="55399" y="3385882"/>
                    <a:pt x="93499" y="3326954"/>
                  </a:cubicBezTo>
                  <a:cubicBezTo>
                    <a:pt x="91340" y="3263327"/>
                    <a:pt x="167540" y="3270693"/>
                    <a:pt x="93753" y="3131882"/>
                  </a:cubicBezTo>
                  <a:cubicBezTo>
                    <a:pt x="44731" y="3118166"/>
                    <a:pt x="201068" y="2947859"/>
                    <a:pt x="267997" y="2820732"/>
                  </a:cubicBezTo>
                  <a:cubicBezTo>
                    <a:pt x="248439" y="2748342"/>
                    <a:pt x="298096" y="2686239"/>
                    <a:pt x="319051" y="2613087"/>
                  </a:cubicBezTo>
                  <a:cubicBezTo>
                    <a:pt x="341403" y="2506661"/>
                    <a:pt x="318797" y="2441383"/>
                    <a:pt x="434748" y="2346260"/>
                  </a:cubicBezTo>
                  <a:cubicBezTo>
                    <a:pt x="468784" y="2272600"/>
                    <a:pt x="382551" y="2188780"/>
                    <a:pt x="425731" y="2076385"/>
                  </a:cubicBezTo>
                  <a:cubicBezTo>
                    <a:pt x="406935" y="2061272"/>
                    <a:pt x="459894" y="2044254"/>
                    <a:pt x="425858" y="2018600"/>
                  </a:cubicBezTo>
                  <a:cubicBezTo>
                    <a:pt x="410745" y="1998280"/>
                    <a:pt x="380392" y="2002471"/>
                    <a:pt x="409856" y="1960053"/>
                  </a:cubicBezTo>
                  <a:cubicBezTo>
                    <a:pt x="399315" y="1943035"/>
                    <a:pt x="443892" y="1820734"/>
                    <a:pt x="420270" y="1732215"/>
                  </a:cubicBezTo>
                  <a:cubicBezTo>
                    <a:pt x="416206" y="1721547"/>
                    <a:pt x="483008" y="1683574"/>
                    <a:pt x="456465" y="1657412"/>
                  </a:cubicBezTo>
                  <a:cubicBezTo>
                    <a:pt x="486437" y="1596579"/>
                    <a:pt x="388393" y="1560130"/>
                    <a:pt x="471451" y="1420938"/>
                  </a:cubicBezTo>
                  <a:cubicBezTo>
                    <a:pt x="423445" y="1386267"/>
                    <a:pt x="441098" y="1344865"/>
                    <a:pt x="436907" y="1304225"/>
                  </a:cubicBezTo>
                  <a:cubicBezTo>
                    <a:pt x="492914" y="1238185"/>
                    <a:pt x="515139" y="1099628"/>
                    <a:pt x="639980" y="851343"/>
                  </a:cubicBezTo>
                  <a:cubicBezTo>
                    <a:pt x="706020" y="764983"/>
                    <a:pt x="697892" y="635189"/>
                    <a:pt x="782347" y="415225"/>
                  </a:cubicBezTo>
                  <a:cubicBezTo>
                    <a:pt x="756312" y="387158"/>
                    <a:pt x="892075" y="396937"/>
                    <a:pt x="983896" y="216978"/>
                  </a:cubicBezTo>
                  <a:cubicBezTo>
                    <a:pt x="968402" y="149033"/>
                    <a:pt x="1070891" y="86168"/>
                    <a:pt x="1027584" y="9714"/>
                  </a:cubicBezTo>
                  <a:cubicBezTo>
                    <a:pt x="1439826" y="19366"/>
                    <a:pt x="1940714" y="8952"/>
                    <a:pt x="2442364" y="11746"/>
                  </a:cubicBezTo>
                  <a:cubicBezTo>
                    <a:pt x="3456586" y="15429"/>
                    <a:pt x="4397783" y="12889"/>
                    <a:pt x="5398416" y="12000"/>
                  </a:cubicBezTo>
                  <a:cubicBezTo>
                    <a:pt x="6143652" y="103567"/>
                    <a:pt x="5870348" y="-589853"/>
                    <a:pt x="5933467" y="2294571"/>
                  </a:cubicBezTo>
                  <a:cubicBezTo>
                    <a:pt x="5899431" y="3610545"/>
                    <a:pt x="5953152" y="5089841"/>
                    <a:pt x="5914671" y="6334060"/>
                  </a:cubicBezTo>
                  <a:close/>
                </a:path>
              </a:pathLst>
            </a:custGeom>
            <a:blipFill>
              <a:blip r:embed="rId2"/>
              <a:stretch>
                <a:fillRect l="0" t="-33028" r="0" b="-33028"/>
              </a:stretch>
            </a:blipFill>
          </p:spPr>
        </p:sp>
      </p:grpSp>
      <p:sp>
        <p:nvSpPr>
          <p:cNvPr name="TextBox 8" id="8"/>
          <p:cNvSpPr txBox="true"/>
          <p:nvPr/>
        </p:nvSpPr>
        <p:spPr>
          <a:xfrm rot="0">
            <a:off x="1556954" y="2308776"/>
            <a:ext cx="10000191" cy="4200201"/>
          </a:xfrm>
          <a:prstGeom prst="rect">
            <a:avLst/>
          </a:prstGeom>
        </p:spPr>
        <p:txBody>
          <a:bodyPr anchor="t" rtlCol="false" tIns="0" lIns="0" bIns="0" rIns="0">
            <a:spAutoFit/>
          </a:bodyPr>
          <a:lstStyle/>
          <a:p>
            <a:pPr algn="l">
              <a:lnSpc>
                <a:spcPts val="4055"/>
              </a:lnSpc>
            </a:pPr>
            <a:r>
              <a:rPr lang="en-US" sz="3687" spc="99" b="true">
                <a:solidFill>
                  <a:srgbClr val="FFFFFF"/>
                </a:solidFill>
                <a:latin typeface="Agrandir Medium"/>
                <a:ea typeface="Agrandir Medium"/>
                <a:cs typeface="Agrandir Medium"/>
                <a:sym typeface="Agrandir Medium"/>
              </a:rPr>
              <a:t>El Programa de Visitas Escolares del Mercado de Concentración Fisherton invita a las escuelas a vivir</a:t>
            </a:r>
          </a:p>
          <a:p>
            <a:pPr algn="l">
              <a:lnSpc>
                <a:spcPts val="4055"/>
              </a:lnSpc>
            </a:pPr>
            <a:r>
              <a:rPr lang="en-US" sz="3687" spc="99" b="true">
                <a:solidFill>
                  <a:srgbClr val="FFFFFF"/>
                </a:solidFill>
                <a:latin typeface="Agrandir Medium"/>
                <a:ea typeface="Agrandir Medium"/>
                <a:cs typeface="Agrandir Medium"/>
                <a:sym typeface="Agrandir Medium"/>
              </a:rPr>
              <a:t>una experiencia única: conocer cómo llegan las frutas y verduras desde el campo hasta la mesa, y aprender</a:t>
            </a:r>
          </a:p>
          <a:p>
            <a:pPr algn="l">
              <a:lnSpc>
                <a:spcPts val="4055"/>
              </a:lnSpc>
            </a:pPr>
            <a:r>
              <a:rPr lang="en-US" sz="3687" spc="99" b="true">
                <a:solidFill>
                  <a:srgbClr val="FFFFFF"/>
                </a:solidFill>
                <a:latin typeface="Agrandir Medium"/>
                <a:ea typeface="Agrandir Medium"/>
                <a:cs typeface="Agrandir Medium"/>
                <a:sym typeface="Agrandir Medium"/>
              </a:rPr>
              <a:t>sobre hábitos de alimentación saludable, sustentabilidad y compromiso ambiental.</a:t>
            </a:r>
          </a:p>
        </p:txBody>
      </p:sp>
      <p:sp>
        <p:nvSpPr>
          <p:cNvPr name="TextBox 9" id="9"/>
          <p:cNvSpPr txBox="true"/>
          <p:nvPr/>
        </p:nvSpPr>
        <p:spPr>
          <a:xfrm rot="0">
            <a:off x="1556954" y="7213850"/>
            <a:ext cx="9557138" cy="1352020"/>
          </a:xfrm>
          <a:prstGeom prst="rect">
            <a:avLst/>
          </a:prstGeom>
        </p:spPr>
        <p:txBody>
          <a:bodyPr anchor="t" rtlCol="false" tIns="0" lIns="0" bIns="0" rIns="0">
            <a:spAutoFit/>
          </a:bodyPr>
          <a:lstStyle/>
          <a:p>
            <a:pPr algn="l" marL="0" indent="0" lvl="0">
              <a:lnSpc>
                <a:spcPts val="3412"/>
              </a:lnSpc>
              <a:spcBef>
                <a:spcPct val="0"/>
              </a:spcBef>
            </a:pPr>
            <a:r>
              <a:rPr lang="en-US" b="true" sz="2527" spc="53">
                <a:solidFill>
                  <a:srgbClr val="FFFFFF"/>
                </a:solidFill>
                <a:latin typeface="Agrandir Medium"/>
                <a:ea typeface="Agrandir Medium"/>
                <a:cs typeface="Agrandir Medium"/>
                <a:sym typeface="Agrandir Medium"/>
              </a:rPr>
              <a:t>Este material tiene por objetivo ofrecer recursos para enriquecer la visita y que puedan profundizar las temáticas exploradas en el recorrido.</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65743C"/>
        </a:solidFill>
      </p:bgPr>
    </p:bg>
    <p:spTree>
      <p:nvGrpSpPr>
        <p:cNvPr id="1" name=""/>
        <p:cNvGrpSpPr/>
        <p:nvPr/>
      </p:nvGrpSpPr>
      <p:grpSpPr>
        <a:xfrm>
          <a:off x="0" y="0"/>
          <a:ext cx="0" cy="0"/>
          <a:chOff x="0" y="0"/>
          <a:chExt cx="0" cy="0"/>
        </a:xfrm>
      </p:grpSpPr>
      <p:grpSp>
        <p:nvGrpSpPr>
          <p:cNvPr name="Group 2" id="2"/>
          <p:cNvGrpSpPr/>
          <p:nvPr/>
        </p:nvGrpSpPr>
        <p:grpSpPr>
          <a:xfrm rot="0">
            <a:off x="2768557" y="7078324"/>
            <a:ext cx="12104947" cy="4359952"/>
            <a:chOff x="0" y="0"/>
            <a:chExt cx="6345428" cy="2285492"/>
          </a:xfrm>
        </p:grpSpPr>
        <p:sp>
          <p:nvSpPr>
            <p:cNvPr name="Freeform 3" id="3"/>
            <p:cNvSpPr/>
            <p:nvPr/>
          </p:nvSpPr>
          <p:spPr>
            <a:xfrm flipH="false" flipV="false" rot="0">
              <a:off x="0" y="-55"/>
              <a:ext cx="6345428" cy="2285523"/>
            </a:xfrm>
            <a:custGeom>
              <a:avLst/>
              <a:gdLst/>
              <a:ahLst/>
              <a:cxnLst/>
              <a:rect r="r" b="b" t="t" l="l"/>
              <a:pathLst>
                <a:path h="2285523" w="6345428">
                  <a:moveTo>
                    <a:pt x="6345428" y="2109779"/>
                  </a:moveTo>
                  <a:cubicBezTo>
                    <a:pt x="6277356" y="2128194"/>
                    <a:pt x="6190234" y="2120193"/>
                    <a:pt x="6100953" y="2116129"/>
                  </a:cubicBezTo>
                  <a:cubicBezTo>
                    <a:pt x="5829554" y="2098730"/>
                    <a:pt x="5607177" y="2121463"/>
                    <a:pt x="5317363" y="2081839"/>
                  </a:cubicBezTo>
                  <a:cubicBezTo>
                    <a:pt x="4917948" y="2117145"/>
                    <a:pt x="4558792" y="2111811"/>
                    <a:pt x="4160012" y="2123114"/>
                  </a:cubicBezTo>
                  <a:cubicBezTo>
                    <a:pt x="3960495" y="2134544"/>
                    <a:pt x="3901694" y="2048692"/>
                    <a:pt x="3504311" y="2130353"/>
                  </a:cubicBezTo>
                  <a:cubicBezTo>
                    <a:pt x="3256153" y="2039548"/>
                    <a:pt x="3033268" y="2125273"/>
                    <a:pt x="2775458" y="2105588"/>
                  </a:cubicBezTo>
                  <a:cubicBezTo>
                    <a:pt x="2623185" y="2122860"/>
                    <a:pt x="2484374" y="2116383"/>
                    <a:pt x="2322703" y="2120447"/>
                  </a:cubicBezTo>
                  <a:cubicBezTo>
                    <a:pt x="2247900" y="2132385"/>
                    <a:pt x="2115693" y="2169469"/>
                    <a:pt x="2025650" y="2151816"/>
                  </a:cubicBezTo>
                  <a:cubicBezTo>
                    <a:pt x="1661414" y="2168961"/>
                    <a:pt x="1276604" y="2169342"/>
                    <a:pt x="943737" y="2219380"/>
                  </a:cubicBezTo>
                  <a:cubicBezTo>
                    <a:pt x="638302" y="2162103"/>
                    <a:pt x="415798" y="2294310"/>
                    <a:pt x="64897" y="2284150"/>
                  </a:cubicBezTo>
                  <a:cubicBezTo>
                    <a:pt x="-33909" y="2272212"/>
                    <a:pt x="16129" y="2494335"/>
                    <a:pt x="0" y="260913"/>
                  </a:cubicBezTo>
                  <a:cubicBezTo>
                    <a:pt x="13970" y="-87448"/>
                    <a:pt x="-54483" y="32059"/>
                    <a:pt x="357124" y="44886"/>
                  </a:cubicBezTo>
                  <a:cubicBezTo>
                    <a:pt x="453390" y="63555"/>
                    <a:pt x="537464" y="20629"/>
                    <a:pt x="623951" y="68127"/>
                  </a:cubicBezTo>
                  <a:cubicBezTo>
                    <a:pt x="684403" y="94543"/>
                    <a:pt x="772922" y="-32584"/>
                    <a:pt x="954532" y="20502"/>
                  </a:cubicBezTo>
                  <a:cubicBezTo>
                    <a:pt x="1044067" y="23931"/>
                    <a:pt x="1084834" y="-25980"/>
                    <a:pt x="1371346" y="23169"/>
                  </a:cubicBezTo>
                  <a:cubicBezTo>
                    <a:pt x="1450975" y="24058"/>
                    <a:pt x="1517396" y="-16582"/>
                    <a:pt x="1587500" y="7802"/>
                  </a:cubicBezTo>
                  <a:cubicBezTo>
                    <a:pt x="1619250" y="1960"/>
                    <a:pt x="1665732" y="57840"/>
                    <a:pt x="1720088" y="21645"/>
                  </a:cubicBezTo>
                  <a:cubicBezTo>
                    <a:pt x="1887855" y="45775"/>
                    <a:pt x="2011680" y="14152"/>
                    <a:pt x="2221103" y="67873"/>
                  </a:cubicBezTo>
                  <a:cubicBezTo>
                    <a:pt x="2339213" y="123626"/>
                    <a:pt x="2440178" y="13771"/>
                    <a:pt x="2740660" y="96956"/>
                  </a:cubicBezTo>
                  <a:cubicBezTo>
                    <a:pt x="2845308" y="111434"/>
                    <a:pt x="2990596" y="149915"/>
                    <a:pt x="3106674" y="99623"/>
                  </a:cubicBezTo>
                  <a:cubicBezTo>
                    <a:pt x="3156712" y="167695"/>
                    <a:pt x="3210814" y="137088"/>
                    <a:pt x="3359150" y="185094"/>
                  </a:cubicBezTo>
                  <a:cubicBezTo>
                    <a:pt x="3440430" y="220146"/>
                    <a:pt x="3506978" y="145216"/>
                    <a:pt x="3597656" y="156138"/>
                  </a:cubicBezTo>
                  <a:cubicBezTo>
                    <a:pt x="3657854" y="139247"/>
                    <a:pt x="3719449" y="196143"/>
                    <a:pt x="3894582" y="156011"/>
                  </a:cubicBezTo>
                  <a:cubicBezTo>
                    <a:pt x="3997833" y="160456"/>
                    <a:pt x="4084828" y="203001"/>
                    <a:pt x="4180713" y="251896"/>
                  </a:cubicBezTo>
                  <a:cubicBezTo>
                    <a:pt x="4236593" y="248340"/>
                    <a:pt x="4305808" y="202620"/>
                    <a:pt x="4372102" y="227766"/>
                  </a:cubicBezTo>
                  <a:cubicBezTo>
                    <a:pt x="4445127" y="230941"/>
                    <a:pt x="4531360" y="206684"/>
                    <a:pt x="4581271" y="273105"/>
                  </a:cubicBezTo>
                  <a:cubicBezTo>
                    <a:pt x="4612259" y="285932"/>
                    <a:pt x="4643120" y="248848"/>
                    <a:pt x="4684649" y="265866"/>
                  </a:cubicBezTo>
                  <a:cubicBezTo>
                    <a:pt x="4761357" y="274248"/>
                    <a:pt x="4845685" y="279328"/>
                    <a:pt x="4937252" y="272216"/>
                  </a:cubicBezTo>
                  <a:cubicBezTo>
                    <a:pt x="4975352" y="263834"/>
                    <a:pt x="4997450" y="227893"/>
                    <a:pt x="5069713" y="254563"/>
                  </a:cubicBezTo>
                  <a:cubicBezTo>
                    <a:pt x="5228717" y="247324"/>
                    <a:pt x="5285105" y="372546"/>
                    <a:pt x="5542153" y="301934"/>
                  </a:cubicBezTo>
                  <a:cubicBezTo>
                    <a:pt x="5570220" y="276153"/>
                    <a:pt x="5610733" y="294187"/>
                    <a:pt x="5661406" y="310824"/>
                  </a:cubicBezTo>
                  <a:cubicBezTo>
                    <a:pt x="5786120" y="340542"/>
                    <a:pt x="5886323" y="347019"/>
                    <a:pt x="6029071" y="361624"/>
                  </a:cubicBezTo>
                  <a:cubicBezTo>
                    <a:pt x="6078728" y="337875"/>
                    <a:pt x="6127115" y="293933"/>
                    <a:pt x="6241161" y="368101"/>
                  </a:cubicBezTo>
                  <a:cubicBezTo>
                    <a:pt x="6357493" y="407471"/>
                    <a:pt x="6353175" y="215828"/>
                    <a:pt x="6333998" y="1621718"/>
                  </a:cubicBezTo>
                  <a:cubicBezTo>
                    <a:pt x="6356477" y="1776785"/>
                    <a:pt x="6323838" y="1944044"/>
                    <a:pt x="6345428" y="2109779"/>
                  </a:cubicBezTo>
                  <a:close/>
                </a:path>
              </a:pathLst>
            </a:custGeom>
            <a:blipFill>
              <a:blip r:embed="rId2"/>
              <a:stretch>
                <a:fillRect l="0" t="-4919" r="0" b="-4919"/>
              </a:stretch>
            </a:blipFill>
          </p:spPr>
        </p:sp>
      </p:grpSp>
      <p:sp>
        <p:nvSpPr>
          <p:cNvPr name="AutoShape 4" id="4"/>
          <p:cNvSpPr/>
          <p:nvPr/>
        </p:nvSpPr>
        <p:spPr>
          <a:xfrm>
            <a:off x="130566" y="1150295"/>
            <a:ext cx="6492240" cy="0"/>
          </a:xfrm>
          <a:prstGeom prst="line">
            <a:avLst/>
          </a:prstGeom>
          <a:ln cap="flat" w="38100">
            <a:solidFill>
              <a:srgbClr val="FFFFFF"/>
            </a:solidFill>
            <a:prstDash val="solid"/>
            <a:headEnd type="none" len="sm" w="sm"/>
            <a:tailEnd type="none" len="sm" w="sm"/>
          </a:ln>
        </p:spPr>
      </p:sp>
      <p:sp>
        <p:nvSpPr>
          <p:cNvPr name="TextBox 5" id="5"/>
          <p:cNvSpPr txBox="true"/>
          <p:nvPr/>
        </p:nvSpPr>
        <p:spPr>
          <a:xfrm rot="0">
            <a:off x="1028700" y="1517047"/>
            <a:ext cx="16230600" cy="6484170"/>
          </a:xfrm>
          <a:prstGeom prst="rect">
            <a:avLst/>
          </a:prstGeom>
        </p:spPr>
        <p:txBody>
          <a:bodyPr anchor="t" rtlCol="false" tIns="0" lIns="0" bIns="0" rIns="0">
            <a:spAutoFit/>
          </a:bodyPr>
          <a:lstStyle/>
          <a:p>
            <a:pPr algn="l">
              <a:lnSpc>
                <a:spcPts val="3370"/>
              </a:lnSpc>
            </a:pPr>
            <a:r>
              <a:rPr lang="en-US" sz="3064" spc="82" b="true">
                <a:solidFill>
                  <a:srgbClr val="FFFFFF"/>
                </a:solidFill>
                <a:latin typeface="Agrandir Medium"/>
                <a:ea typeface="Agrandir Medium"/>
                <a:cs typeface="Agrandir Medium"/>
                <a:sym typeface="Agrandir Medium"/>
              </a:rPr>
              <a:t>Bienvenidos al Mercado de Concentración de Fisherton.</a:t>
            </a:r>
          </a:p>
          <a:p>
            <a:pPr algn="l">
              <a:lnSpc>
                <a:spcPts val="3370"/>
              </a:lnSpc>
            </a:pPr>
          </a:p>
          <a:p>
            <a:pPr algn="l">
              <a:lnSpc>
                <a:spcPts val="3370"/>
              </a:lnSpc>
            </a:pPr>
            <a:r>
              <a:rPr lang="en-US" sz="3064" spc="82" b="true">
                <a:solidFill>
                  <a:srgbClr val="FFFFFF"/>
                </a:solidFill>
                <a:latin typeface="Agrandir Medium"/>
                <a:ea typeface="Agrandir Medium"/>
                <a:cs typeface="Agrandir Medium"/>
                <a:sym typeface="Agrandir Medium"/>
              </a:rPr>
              <a:t>Desde aquí se distribuyen la mayoría de las frutas y las hortalizas que encuentran en las verdulerías, granjas y supermercados de la ciudad.</a:t>
            </a:r>
          </a:p>
          <a:p>
            <a:pPr algn="l">
              <a:lnSpc>
                <a:spcPts val="3370"/>
              </a:lnSpc>
            </a:pPr>
          </a:p>
          <a:p>
            <a:pPr algn="l">
              <a:lnSpc>
                <a:spcPts val="3370"/>
              </a:lnSpc>
            </a:pPr>
            <a:r>
              <a:rPr lang="en-US" sz="3064" spc="82" b="true">
                <a:solidFill>
                  <a:srgbClr val="FFFFFF"/>
                </a:solidFill>
                <a:latin typeface="Agrandir Medium"/>
                <a:ea typeface="Agrandir Medium"/>
                <a:cs typeface="Agrandir Medium"/>
                <a:sym typeface="Agrandir Medium"/>
              </a:rPr>
              <a:t>Por el 1965, cuando la municipalidad decide cerrar el Mercado de Abasto ubicado en la manzana delimitada por Pasco, Sarmiento, Ituzaingó y Mitre, donde hoy se encuentra la plaza Libertad, un grupo de operadores frutihortícolas decidieron independizarse del antiguo mercado comprando un predio estratégico en la zona oeste de Rosario para optimizar la logística comercial.</a:t>
            </a:r>
          </a:p>
          <a:p>
            <a:pPr algn="l">
              <a:lnSpc>
                <a:spcPts val="3370"/>
              </a:lnSpc>
            </a:pPr>
            <a:r>
              <a:rPr lang="en-US" sz="3064" spc="82" b="true">
                <a:solidFill>
                  <a:srgbClr val="FFFFFF"/>
                </a:solidFill>
                <a:latin typeface="Agrandir Medium"/>
                <a:ea typeface="Agrandir Medium"/>
                <a:cs typeface="Agrandir Medium"/>
                <a:sym typeface="Agrandir Medium"/>
              </a:rPr>
              <a:t>Funciona como un eslabón fundamental en la cadena frutihortícola, abasteciendo no solo a Rosario y sus alrededores, sino también a provincias vecinas de nuestro país.</a:t>
            </a:r>
          </a:p>
          <a:p>
            <a:pPr algn="l">
              <a:lnSpc>
                <a:spcPts val="3370"/>
              </a:lnSpc>
            </a:pPr>
          </a:p>
          <a:p>
            <a:pPr algn="l">
              <a:lnSpc>
                <a:spcPts val="3135"/>
              </a:lnSpc>
            </a:pPr>
          </a:p>
        </p:txBody>
      </p:sp>
      <p:sp>
        <p:nvSpPr>
          <p:cNvPr name="TextBox 6" id="6"/>
          <p:cNvSpPr txBox="true"/>
          <p:nvPr/>
        </p:nvSpPr>
        <p:spPr>
          <a:xfrm rot="0">
            <a:off x="1028700" y="270924"/>
            <a:ext cx="11545763" cy="879371"/>
          </a:xfrm>
          <a:prstGeom prst="rect">
            <a:avLst/>
          </a:prstGeom>
        </p:spPr>
        <p:txBody>
          <a:bodyPr anchor="t" rtlCol="false" tIns="0" lIns="0" bIns="0" rIns="0">
            <a:spAutoFit/>
          </a:bodyPr>
          <a:lstStyle/>
          <a:p>
            <a:pPr algn="l">
              <a:lnSpc>
                <a:spcPts val="5633"/>
              </a:lnSpc>
            </a:pPr>
            <a:r>
              <a:rPr lang="en-US" sz="5121" spc="138" b="true">
                <a:solidFill>
                  <a:srgbClr val="FFFFFF"/>
                </a:solidFill>
                <a:latin typeface="Agrandir Medium"/>
                <a:ea typeface="Agrandir Medium"/>
                <a:cs typeface="Agrandir Medium"/>
                <a:sym typeface="Agrandir Medium"/>
              </a:rPr>
              <a:t>3, 2, 1... Comienza el recorrido.</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sp>
        <p:nvSpPr>
          <p:cNvPr name="TextBox 2" id="2"/>
          <p:cNvSpPr txBox="true"/>
          <p:nvPr/>
        </p:nvSpPr>
        <p:spPr>
          <a:xfrm rot="0">
            <a:off x="4701078" y="1560487"/>
            <a:ext cx="4442922" cy="1598568"/>
          </a:xfrm>
          <a:prstGeom prst="rect">
            <a:avLst/>
          </a:prstGeom>
        </p:spPr>
        <p:txBody>
          <a:bodyPr anchor="t" rtlCol="false" tIns="0" lIns="0" bIns="0" rIns="0">
            <a:spAutoFit/>
          </a:bodyPr>
          <a:lstStyle/>
          <a:p>
            <a:pPr algn="l">
              <a:lnSpc>
                <a:spcPts val="5633"/>
              </a:lnSpc>
            </a:pPr>
            <a:r>
              <a:rPr lang="en-US" sz="5121" spc="138" b="true">
                <a:solidFill>
                  <a:srgbClr val="65743C"/>
                </a:solidFill>
                <a:latin typeface="Agrandir Bold"/>
                <a:ea typeface="Agrandir Bold"/>
                <a:cs typeface="Agrandir Bold"/>
                <a:sym typeface="Agrandir Bold"/>
              </a:rPr>
              <a:t>Estaciones </a:t>
            </a:r>
          </a:p>
          <a:p>
            <a:pPr algn="l">
              <a:lnSpc>
                <a:spcPts val="5633"/>
              </a:lnSpc>
            </a:pPr>
            <a:r>
              <a:rPr lang="en-US" sz="5121" spc="138" b="true">
                <a:solidFill>
                  <a:srgbClr val="65743C"/>
                </a:solidFill>
                <a:latin typeface="Agrandir Bold"/>
                <a:ea typeface="Agrandir Bold"/>
                <a:cs typeface="Agrandir Bold"/>
                <a:sym typeface="Agrandir Bold"/>
              </a:rPr>
              <a:t>de la visita:</a:t>
            </a:r>
          </a:p>
        </p:txBody>
      </p:sp>
      <p:sp>
        <p:nvSpPr>
          <p:cNvPr name="TextBox 3" id="3"/>
          <p:cNvSpPr txBox="true"/>
          <p:nvPr/>
        </p:nvSpPr>
        <p:spPr>
          <a:xfrm rot="0">
            <a:off x="482570" y="4075939"/>
            <a:ext cx="9398859" cy="5883825"/>
          </a:xfrm>
          <a:prstGeom prst="rect">
            <a:avLst/>
          </a:prstGeom>
        </p:spPr>
        <p:txBody>
          <a:bodyPr anchor="t" rtlCol="false" tIns="0" lIns="0" bIns="0" rIns="0">
            <a:spAutoFit/>
          </a:bodyPr>
          <a:lstStyle/>
          <a:p>
            <a:pPr algn="l">
              <a:lnSpc>
                <a:spcPts val="3561"/>
              </a:lnSpc>
            </a:pPr>
            <a:r>
              <a:rPr lang="en-US" sz="2637" spc="55" b="true">
                <a:solidFill>
                  <a:srgbClr val="65743C"/>
                </a:solidFill>
                <a:latin typeface="Agrandir Medium"/>
                <a:ea typeface="Agrandir Medium"/>
                <a:cs typeface="Agrandir Medium"/>
                <a:sym typeface="Agrandir Medium"/>
              </a:rPr>
              <a:t>Vamos a recorrer distintos puestos del Mercado para reconocer frutas y verduras, conversaremos sobre diferentes recetas con diversidad de nutrientes y jugaremos con chistes, adivinanzas y poesías.</a:t>
            </a:r>
          </a:p>
          <a:p>
            <a:pPr algn="l">
              <a:lnSpc>
                <a:spcPts val="3561"/>
              </a:lnSpc>
            </a:pPr>
            <a:r>
              <a:rPr lang="en-US" sz="2637" spc="55" b="true">
                <a:solidFill>
                  <a:srgbClr val="65743C"/>
                </a:solidFill>
                <a:latin typeface="Agrandir Medium"/>
                <a:ea typeface="Agrandir Medium"/>
                <a:cs typeface="Agrandir Medium"/>
                <a:sym typeface="Agrandir Medium"/>
              </a:rPr>
              <a:t>Será una experiencia para recuperar saberes pero también para incorporar nuevos, a partir de la experiencia y la exploración.</a:t>
            </a:r>
          </a:p>
          <a:p>
            <a:pPr algn="l" marL="0" indent="0" lvl="0">
              <a:lnSpc>
                <a:spcPts val="3561"/>
              </a:lnSpc>
              <a:spcBef>
                <a:spcPct val="0"/>
              </a:spcBef>
            </a:pPr>
            <a:r>
              <a:rPr lang="en-US" b="true" sz="2637" spc="55">
                <a:solidFill>
                  <a:srgbClr val="65743C"/>
                </a:solidFill>
                <a:latin typeface="Agrandir Medium"/>
                <a:ea typeface="Agrandir Medium"/>
                <a:cs typeface="Agrandir Medium"/>
                <a:sym typeface="Agrandir Medium"/>
              </a:rPr>
              <a:t>También conoceremos algunos procesos que se le dan a las frutas y verduras y por último visitamos RecupeBar, el programa de recuperación de alimentos que se desarrolla en conjunto entre el Mercado, la Municiplaidad de Rosario y el Banco de Alimentos Rosario.</a:t>
            </a:r>
          </a:p>
        </p:txBody>
      </p:sp>
      <p:grpSp>
        <p:nvGrpSpPr>
          <p:cNvPr name="Group 4" id="4"/>
          <p:cNvGrpSpPr/>
          <p:nvPr/>
        </p:nvGrpSpPr>
        <p:grpSpPr>
          <a:xfrm rot="0">
            <a:off x="10378839" y="1028700"/>
            <a:ext cx="6880461" cy="2562445"/>
            <a:chOff x="0" y="0"/>
            <a:chExt cx="1812138" cy="674883"/>
          </a:xfrm>
        </p:grpSpPr>
        <p:sp>
          <p:nvSpPr>
            <p:cNvPr name="Freeform 5" id="5"/>
            <p:cNvSpPr/>
            <p:nvPr/>
          </p:nvSpPr>
          <p:spPr>
            <a:xfrm flipH="false" flipV="false" rot="0">
              <a:off x="0" y="0"/>
              <a:ext cx="1812138" cy="674883"/>
            </a:xfrm>
            <a:custGeom>
              <a:avLst/>
              <a:gdLst/>
              <a:ahLst/>
              <a:cxnLst/>
              <a:rect r="r" b="b" t="t" l="l"/>
              <a:pathLst>
                <a:path h="674883" w="1812138">
                  <a:moveTo>
                    <a:pt x="22504" y="0"/>
                  </a:moveTo>
                  <a:lnTo>
                    <a:pt x="1789634" y="0"/>
                  </a:lnTo>
                  <a:cubicBezTo>
                    <a:pt x="1795602" y="0"/>
                    <a:pt x="1801326" y="2371"/>
                    <a:pt x="1805547" y="6591"/>
                  </a:cubicBezTo>
                  <a:cubicBezTo>
                    <a:pt x="1809767" y="10812"/>
                    <a:pt x="1812138" y="16536"/>
                    <a:pt x="1812138" y="22504"/>
                  </a:cubicBezTo>
                  <a:lnTo>
                    <a:pt x="1812138" y="652378"/>
                  </a:lnTo>
                  <a:cubicBezTo>
                    <a:pt x="1812138" y="664807"/>
                    <a:pt x="1802062" y="674883"/>
                    <a:pt x="1789634" y="674883"/>
                  </a:cubicBezTo>
                  <a:lnTo>
                    <a:pt x="22504" y="674883"/>
                  </a:lnTo>
                  <a:cubicBezTo>
                    <a:pt x="16536" y="674883"/>
                    <a:pt x="10812" y="672512"/>
                    <a:pt x="6591" y="668291"/>
                  </a:cubicBezTo>
                  <a:cubicBezTo>
                    <a:pt x="2371" y="664071"/>
                    <a:pt x="0" y="658347"/>
                    <a:pt x="0" y="652378"/>
                  </a:cubicBezTo>
                  <a:lnTo>
                    <a:pt x="0" y="22504"/>
                  </a:lnTo>
                  <a:cubicBezTo>
                    <a:pt x="0" y="16536"/>
                    <a:pt x="2371" y="10812"/>
                    <a:pt x="6591" y="6591"/>
                  </a:cubicBezTo>
                  <a:cubicBezTo>
                    <a:pt x="10812" y="2371"/>
                    <a:pt x="16536" y="0"/>
                    <a:pt x="22504" y="0"/>
                  </a:cubicBezTo>
                  <a:close/>
                </a:path>
              </a:pathLst>
            </a:custGeom>
            <a:solidFill>
              <a:srgbClr val="F89F3D"/>
            </a:solidFill>
          </p:spPr>
        </p:sp>
        <p:sp>
          <p:nvSpPr>
            <p:cNvPr name="TextBox 6" id="6"/>
            <p:cNvSpPr txBox="true"/>
            <p:nvPr/>
          </p:nvSpPr>
          <p:spPr>
            <a:xfrm>
              <a:off x="0" y="-85725"/>
              <a:ext cx="1812138" cy="760608"/>
            </a:xfrm>
            <a:prstGeom prst="rect">
              <a:avLst/>
            </a:prstGeom>
          </p:spPr>
          <p:txBody>
            <a:bodyPr anchor="ctr" rtlCol="false" tIns="50800" lIns="50800" bIns="50800" rIns="50800"/>
            <a:lstStyle/>
            <a:p>
              <a:pPr algn="ctr">
                <a:lnSpc>
                  <a:spcPts val="2659"/>
                </a:lnSpc>
                <a:spcBef>
                  <a:spcPct val="0"/>
                </a:spcBef>
              </a:pPr>
            </a:p>
          </p:txBody>
        </p:sp>
      </p:grpSp>
      <p:grpSp>
        <p:nvGrpSpPr>
          <p:cNvPr name="Group 7" id="7"/>
          <p:cNvGrpSpPr/>
          <p:nvPr/>
        </p:nvGrpSpPr>
        <p:grpSpPr>
          <a:xfrm rot="0">
            <a:off x="10378839" y="3862211"/>
            <a:ext cx="6880461" cy="2562445"/>
            <a:chOff x="0" y="0"/>
            <a:chExt cx="1812138" cy="674883"/>
          </a:xfrm>
        </p:grpSpPr>
        <p:sp>
          <p:nvSpPr>
            <p:cNvPr name="Freeform 8" id="8"/>
            <p:cNvSpPr/>
            <p:nvPr/>
          </p:nvSpPr>
          <p:spPr>
            <a:xfrm flipH="false" flipV="false" rot="0">
              <a:off x="0" y="0"/>
              <a:ext cx="1812138" cy="674883"/>
            </a:xfrm>
            <a:custGeom>
              <a:avLst/>
              <a:gdLst/>
              <a:ahLst/>
              <a:cxnLst/>
              <a:rect r="r" b="b" t="t" l="l"/>
              <a:pathLst>
                <a:path h="674883" w="1812138">
                  <a:moveTo>
                    <a:pt x="22504" y="0"/>
                  </a:moveTo>
                  <a:lnTo>
                    <a:pt x="1789634" y="0"/>
                  </a:lnTo>
                  <a:cubicBezTo>
                    <a:pt x="1795602" y="0"/>
                    <a:pt x="1801326" y="2371"/>
                    <a:pt x="1805547" y="6591"/>
                  </a:cubicBezTo>
                  <a:cubicBezTo>
                    <a:pt x="1809767" y="10812"/>
                    <a:pt x="1812138" y="16536"/>
                    <a:pt x="1812138" y="22504"/>
                  </a:cubicBezTo>
                  <a:lnTo>
                    <a:pt x="1812138" y="652378"/>
                  </a:lnTo>
                  <a:cubicBezTo>
                    <a:pt x="1812138" y="664807"/>
                    <a:pt x="1802062" y="674883"/>
                    <a:pt x="1789634" y="674883"/>
                  </a:cubicBezTo>
                  <a:lnTo>
                    <a:pt x="22504" y="674883"/>
                  </a:lnTo>
                  <a:cubicBezTo>
                    <a:pt x="16536" y="674883"/>
                    <a:pt x="10812" y="672512"/>
                    <a:pt x="6591" y="668291"/>
                  </a:cubicBezTo>
                  <a:cubicBezTo>
                    <a:pt x="2371" y="664071"/>
                    <a:pt x="0" y="658347"/>
                    <a:pt x="0" y="652378"/>
                  </a:cubicBezTo>
                  <a:lnTo>
                    <a:pt x="0" y="22504"/>
                  </a:lnTo>
                  <a:cubicBezTo>
                    <a:pt x="0" y="16536"/>
                    <a:pt x="2371" y="10812"/>
                    <a:pt x="6591" y="6591"/>
                  </a:cubicBezTo>
                  <a:cubicBezTo>
                    <a:pt x="10812" y="2371"/>
                    <a:pt x="16536" y="0"/>
                    <a:pt x="22504" y="0"/>
                  </a:cubicBezTo>
                  <a:close/>
                </a:path>
              </a:pathLst>
            </a:custGeom>
            <a:solidFill>
              <a:srgbClr val="65743C"/>
            </a:solidFill>
          </p:spPr>
        </p:sp>
        <p:sp>
          <p:nvSpPr>
            <p:cNvPr name="TextBox 9" id="9"/>
            <p:cNvSpPr txBox="true"/>
            <p:nvPr/>
          </p:nvSpPr>
          <p:spPr>
            <a:xfrm>
              <a:off x="0" y="-85725"/>
              <a:ext cx="1812138" cy="760608"/>
            </a:xfrm>
            <a:prstGeom prst="rect">
              <a:avLst/>
            </a:prstGeom>
          </p:spPr>
          <p:txBody>
            <a:bodyPr anchor="ctr" rtlCol="false" tIns="50800" lIns="50800" bIns="50800" rIns="50800"/>
            <a:lstStyle/>
            <a:p>
              <a:pPr algn="ctr">
                <a:lnSpc>
                  <a:spcPts val="2659"/>
                </a:lnSpc>
                <a:spcBef>
                  <a:spcPct val="0"/>
                </a:spcBef>
              </a:pPr>
            </a:p>
          </p:txBody>
        </p:sp>
      </p:grpSp>
      <p:grpSp>
        <p:nvGrpSpPr>
          <p:cNvPr name="Group 10" id="10"/>
          <p:cNvGrpSpPr/>
          <p:nvPr/>
        </p:nvGrpSpPr>
        <p:grpSpPr>
          <a:xfrm rot="0">
            <a:off x="10378839" y="6695855"/>
            <a:ext cx="6880461" cy="2562445"/>
            <a:chOff x="0" y="0"/>
            <a:chExt cx="1812138" cy="674883"/>
          </a:xfrm>
        </p:grpSpPr>
        <p:sp>
          <p:nvSpPr>
            <p:cNvPr name="Freeform 11" id="11"/>
            <p:cNvSpPr/>
            <p:nvPr/>
          </p:nvSpPr>
          <p:spPr>
            <a:xfrm flipH="false" flipV="false" rot="0">
              <a:off x="0" y="0"/>
              <a:ext cx="1812138" cy="674883"/>
            </a:xfrm>
            <a:custGeom>
              <a:avLst/>
              <a:gdLst/>
              <a:ahLst/>
              <a:cxnLst/>
              <a:rect r="r" b="b" t="t" l="l"/>
              <a:pathLst>
                <a:path h="674883" w="1812138">
                  <a:moveTo>
                    <a:pt x="22504" y="0"/>
                  </a:moveTo>
                  <a:lnTo>
                    <a:pt x="1789634" y="0"/>
                  </a:lnTo>
                  <a:cubicBezTo>
                    <a:pt x="1795602" y="0"/>
                    <a:pt x="1801326" y="2371"/>
                    <a:pt x="1805547" y="6591"/>
                  </a:cubicBezTo>
                  <a:cubicBezTo>
                    <a:pt x="1809767" y="10812"/>
                    <a:pt x="1812138" y="16536"/>
                    <a:pt x="1812138" y="22504"/>
                  </a:cubicBezTo>
                  <a:lnTo>
                    <a:pt x="1812138" y="652378"/>
                  </a:lnTo>
                  <a:cubicBezTo>
                    <a:pt x="1812138" y="664807"/>
                    <a:pt x="1802062" y="674883"/>
                    <a:pt x="1789634" y="674883"/>
                  </a:cubicBezTo>
                  <a:lnTo>
                    <a:pt x="22504" y="674883"/>
                  </a:lnTo>
                  <a:cubicBezTo>
                    <a:pt x="16536" y="674883"/>
                    <a:pt x="10812" y="672512"/>
                    <a:pt x="6591" y="668291"/>
                  </a:cubicBezTo>
                  <a:cubicBezTo>
                    <a:pt x="2371" y="664071"/>
                    <a:pt x="0" y="658347"/>
                    <a:pt x="0" y="652378"/>
                  </a:cubicBezTo>
                  <a:lnTo>
                    <a:pt x="0" y="22504"/>
                  </a:lnTo>
                  <a:cubicBezTo>
                    <a:pt x="0" y="16536"/>
                    <a:pt x="2371" y="10812"/>
                    <a:pt x="6591" y="6591"/>
                  </a:cubicBezTo>
                  <a:cubicBezTo>
                    <a:pt x="10812" y="2371"/>
                    <a:pt x="16536" y="0"/>
                    <a:pt x="22504" y="0"/>
                  </a:cubicBezTo>
                  <a:close/>
                </a:path>
              </a:pathLst>
            </a:custGeom>
            <a:solidFill>
              <a:srgbClr val="855434"/>
            </a:solidFill>
          </p:spPr>
        </p:sp>
        <p:sp>
          <p:nvSpPr>
            <p:cNvPr name="TextBox 12" id="12"/>
            <p:cNvSpPr txBox="true"/>
            <p:nvPr/>
          </p:nvSpPr>
          <p:spPr>
            <a:xfrm>
              <a:off x="0" y="-85725"/>
              <a:ext cx="1812138" cy="760608"/>
            </a:xfrm>
            <a:prstGeom prst="rect">
              <a:avLst/>
            </a:prstGeom>
          </p:spPr>
          <p:txBody>
            <a:bodyPr anchor="ctr" rtlCol="false" tIns="50800" lIns="50800" bIns="50800" rIns="50800"/>
            <a:lstStyle/>
            <a:p>
              <a:pPr algn="ctr">
                <a:lnSpc>
                  <a:spcPts val="2659"/>
                </a:lnSpc>
                <a:spcBef>
                  <a:spcPct val="0"/>
                </a:spcBef>
              </a:pPr>
            </a:p>
          </p:txBody>
        </p:sp>
      </p:grpSp>
      <p:sp>
        <p:nvSpPr>
          <p:cNvPr name="TextBox 13" id="13"/>
          <p:cNvSpPr txBox="true"/>
          <p:nvPr/>
        </p:nvSpPr>
        <p:spPr>
          <a:xfrm rot="0">
            <a:off x="10611935" y="1741598"/>
            <a:ext cx="1732364" cy="1264920"/>
          </a:xfrm>
          <a:prstGeom prst="rect">
            <a:avLst/>
          </a:prstGeom>
        </p:spPr>
        <p:txBody>
          <a:bodyPr anchor="t" rtlCol="false" tIns="0" lIns="0" bIns="0" rIns="0">
            <a:spAutoFit/>
          </a:bodyPr>
          <a:lstStyle/>
          <a:p>
            <a:pPr algn="ctr">
              <a:lnSpc>
                <a:spcPts val="7800"/>
              </a:lnSpc>
            </a:pPr>
            <a:r>
              <a:rPr lang="en-US" b="true" sz="7800" i="true">
                <a:solidFill>
                  <a:srgbClr val="F5EDE6"/>
                </a:solidFill>
                <a:latin typeface="Agrandir Bold Italics"/>
                <a:ea typeface="Agrandir Bold Italics"/>
                <a:cs typeface="Agrandir Bold Italics"/>
                <a:sym typeface="Agrandir Bold Italics"/>
              </a:rPr>
              <a:t>01</a:t>
            </a:r>
          </a:p>
        </p:txBody>
      </p:sp>
      <p:sp>
        <p:nvSpPr>
          <p:cNvPr name="TextBox 14" id="14"/>
          <p:cNvSpPr txBox="true"/>
          <p:nvPr/>
        </p:nvSpPr>
        <p:spPr>
          <a:xfrm rot="0">
            <a:off x="10611935" y="4575109"/>
            <a:ext cx="1732364" cy="1264920"/>
          </a:xfrm>
          <a:prstGeom prst="rect">
            <a:avLst/>
          </a:prstGeom>
        </p:spPr>
        <p:txBody>
          <a:bodyPr anchor="t" rtlCol="false" tIns="0" lIns="0" bIns="0" rIns="0">
            <a:spAutoFit/>
          </a:bodyPr>
          <a:lstStyle/>
          <a:p>
            <a:pPr algn="ctr">
              <a:lnSpc>
                <a:spcPts val="7800"/>
              </a:lnSpc>
            </a:pPr>
            <a:r>
              <a:rPr lang="en-US" b="true" sz="7800" i="true">
                <a:solidFill>
                  <a:srgbClr val="F5EDE6"/>
                </a:solidFill>
                <a:latin typeface="Agrandir Bold Italics"/>
                <a:ea typeface="Agrandir Bold Italics"/>
                <a:cs typeface="Agrandir Bold Italics"/>
                <a:sym typeface="Agrandir Bold Italics"/>
              </a:rPr>
              <a:t>02</a:t>
            </a:r>
          </a:p>
        </p:txBody>
      </p:sp>
      <p:sp>
        <p:nvSpPr>
          <p:cNvPr name="TextBox 15" id="15"/>
          <p:cNvSpPr txBox="true"/>
          <p:nvPr/>
        </p:nvSpPr>
        <p:spPr>
          <a:xfrm rot="0">
            <a:off x="10611935" y="7408753"/>
            <a:ext cx="1732364" cy="1264920"/>
          </a:xfrm>
          <a:prstGeom prst="rect">
            <a:avLst/>
          </a:prstGeom>
        </p:spPr>
        <p:txBody>
          <a:bodyPr anchor="t" rtlCol="false" tIns="0" lIns="0" bIns="0" rIns="0">
            <a:spAutoFit/>
          </a:bodyPr>
          <a:lstStyle/>
          <a:p>
            <a:pPr algn="ctr">
              <a:lnSpc>
                <a:spcPts val="7800"/>
              </a:lnSpc>
            </a:pPr>
            <a:r>
              <a:rPr lang="en-US" b="true" sz="7800" i="true">
                <a:solidFill>
                  <a:srgbClr val="F5EDE6"/>
                </a:solidFill>
                <a:latin typeface="Agrandir Bold Italics"/>
                <a:ea typeface="Agrandir Bold Italics"/>
                <a:cs typeface="Agrandir Bold Italics"/>
                <a:sym typeface="Agrandir Bold Italics"/>
              </a:rPr>
              <a:t>03</a:t>
            </a:r>
          </a:p>
        </p:txBody>
      </p:sp>
      <p:sp>
        <p:nvSpPr>
          <p:cNvPr name="TextBox 16" id="16"/>
          <p:cNvSpPr txBox="true"/>
          <p:nvPr/>
        </p:nvSpPr>
        <p:spPr>
          <a:xfrm rot="0">
            <a:off x="12522314" y="1367527"/>
            <a:ext cx="4884629" cy="1770784"/>
          </a:xfrm>
          <a:prstGeom prst="rect">
            <a:avLst/>
          </a:prstGeom>
        </p:spPr>
        <p:txBody>
          <a:bodyPr anchor="t" rtlCol="false" tIns="0" lIns="0" bIns="0" rIns="0">
            <a:spAutoFit/>
          </a:bodyPr>
          <a:lstStyle/>
          <a:p>
            <a:pPr algn="l">
              <a:lnSpc>
                <a:spcPts val="3436"/>
              </a:lnSpc>
            </a:pPr>
            <a:r>
              <a:rPr lang="en-US" sz="2545" spc="53" b="true">
                <a:solidFill>
                  <a:srgbClr val="F5EDE6"/>
                </a:solidFill>
                <a:latin typeface="Agrandir Bold"/>
                <a:ea typeface="Agrandir Bold"/>
                <a:cs typeface="Agrandir Bold"/>
                <a:sym typeface="Agrandir Bold"/>
              </a:rPr>
              <a:t>PUESTOS DEL MERCADO</a:t>
            </a:r>
          </a:p>
          <a:p>
            <a:pPr algn="l" marL="0" indent="0" lvl="0">
              <a:lnSpc>
                <a:spcPts val="3436"/>
              </a:lnSpc>
              <a:spcBef>
                <a:spcPct val="0"/>
              </a:spcBef>
            </a:pPr>
            <a:r>
              <a:rPr lang="en-US" sz="2545" spc="53">
                <a:solidFill>
                  <a:srgbClr val="F5EDE6"/>
                </a:solidFill>
                <a:latin typeface="Agrandir"/>
                <a:ea typeface="Agrandir"/>
                <a:cs typeface="Agrandir"/>
                <a:sym typeface="Agrandir"/>
              </a:rPr>
              <a:t>Identificamos frutas y verduras de estación y conocemos exóticas.</a:t>
            </a:r>
          </a:p>
        </p:txBody>
      </p:sp>
      <p:sp>
        <p:nvSpPr>
          <p:cNvPr name="TextBox 17" id="17"/>
          <p:cNvSpPr txBox="true"/>
          <p:nvPr/>
        </p:nvSpPr>
        <p:spPr>
          <a:xfrm rot="0">
            <a:off x="12344299" y="4066414"/>
            <a:ext cx="5943701" cy="1444623"/>
          </a:xfrm>
          <a:prstGeom prst="rect">
            <a:avLst/>
          </a:prstGeom>
        </p:spPr>
        <p:txBody>
          <a:bodyPr anchor="t" rtlCol="false" tIns="0" lIns="0" bIns="0" rIns="0">
            <a:spAutoFit/>
          </a:bodyPr>
          <a:lstStyle/>
          <a:p>
            <a:pPr algn="l">
              <a:lnSpc>
                <a:spcPts val="3600"/>
              </a:lnSpc>
            </a:pPr>
            <a:r>
              <a:rPr lang="en-US" sz="2666" spc="56" b="true">
                <a:solidFill>
                  <a:srgbClr val="F5EDE6"/>
                </a:solidFill>
                <a:latin typeface="Agrandir Bold"/>
                <a:ea typeface="Agrandir Bold"/>
                <a:cs typeface="Agrandir Bold"/>
                <a:sym typeface="Agrandir Bold"/>
              </a:rPr>
              <a:t>CÁMARAS FRIGORÍFICAS Y ACLIMATADORAS</a:t>
            </a:r>
          </a:p>
          <a:p>
            <a:pPr algn="l" marL="0" indent="0" lvl="0">
              <a:lnSpc>
                <a:spcPts val="3600"/>
              </a:lnSpc>
              <a:spcBef>
                <a:spcPct val="0"/>
              </a:spcBef>
            </a:pPr>
          </a:p>
        </p:txBody>
      </p:sp>
      <p:sp>
        <p:nvSpPr>
          <p:cNvPr name="TextBox 18" id="18"/>
          <p:cNvSpPr txBox="true"/>
          <p:nvPr/>
        </p:nvSpPr>
        <p:spPr>
          <a:xfrm rot="0">
            <a:off x="12522314" y="7485106"/>
            <a:ext cx="4420552" cy="1919609"/>
          </a:xfrm>
          <a:prstGeom prst="rect">
            <a:avLst/>
          </a:prstGeom>
        </p:spPr>
        <p:txBody>
          <a:bodyPr anchor="t" rtlCol="false" tIns="0" lIns="0" bIns="0" rIns="0">
            <a:spAutoFit/>
          </a:bodyPr>
          <a:lstStyle/>
          <a:p>
            <a:pPr algn="l">
              <a:lnSpc>
                <a:spcPts val="2995"/>
              </a:lnSpc>
            </a:pPr>
            <a:r>
              <a:rPr lang="en-US" sz="2219" spc="46">
                <a:solidFill>
                  <a:srgbClr val="F5EDE6"/>
                </a:solidFill>
                <a:latin typeface="Agrandir"/>
                <a:ea typeface="Agrandir"/>
                <a:cs typeface="Agrandir"/>
                <a:sym typeface="Agrandir"/>
              </a:rPr>
              <a:t>Nos cuentan del trabajo que realiza este programa para recuperar alimentos y reducir residuos.</a:t>
            </a:r>
          </a:p>
          <a:p>
            <a:pPr algn="l" marL="0" indent="0" lvl="0">
              <a:lnSpc>
                <a:spcPts val="2995"/>
              </a:lnSpc>
              <a:spcBef>
                <a:spcPct val="0"/>
              </a:spcBef>
            </a:pPr>
          </a:p>
        </p:txBody>
      </p:sp>
      <p:sp>
        <p:nvSpPr>
          <p:cNvPr name="TextBox 19" id="19"/>
          <p:cNvSpPr txBox="true"/>
          <p:nvPr/>
        </p:nvSpPr>
        <p:spPr>
          <a:xfrm rot="0">
            <a:off x="12344299" y="5132992"/>
            <a:ext cx="4943809" cy="1299775"/>
          </a:xfrm>
          <a:prstGeom prst="rect">
            <a:avLst/>
          </a:prstGeom>
        </p:spPr>
        <p:txBody>
          <a:bodyPr anchor="t" rtlCol="false" tIns="0" lIns="0" bIns="0" rIns="0">
            <a:spAutoFit/>
          </a:bodyPr>
          <a:lstStyle/>
          <a:p>
            <a:pPr algn="l">
              <a:lnSpc>
                <a:spcPts val="3270"/>
              </a:lnSpc>
              <a:spcBef>
                <a:spcPct val="0"/>
              </a:spcBef>
            </a:pPr>
            <a:r>
              <a:rPr lang="en-US" sz="2335">
                <a:solidFill>
                  <a:srgbClr val="FFFFFF"/>
                </a:solidFill>
                <a:latin typeface="Agrandir"/>
                <a:ea typeface="Agrandir"/>
                <a:cs typeface="Agrandir"/>
                <a:sym typeface="Agrandir"/>
              </a:rPr>
              <a:t>Visitamos la cámara de frío para conservación y maduración de las bananas.</a:t>
            </a:r>
          </a:p>
        </p:txBody>
      </p:sp>
      <p:sp>
        <p:nvSpPr>
          <p:cNvPr name="TextBox 20" id="20"/>
          <p:cNvSpPr txBox="true"/>
          <p:nvPr/>
        </p:nvSpPr>
        <p:spPr>
          <a:xfrm rot="0">
            <a:off x="10205945" y="6951176"/>
            <a:ext cx="6880461" cy="531496"/>
          </a:xfrm>
          <a:prstGeom prst="rect">
            <a:avLst/>
          </a:prstGeom>
        </p:spPr>
        <p:txBody>
          <a:bodyPr anchor="t" rtlCol="false" tIns="0" lIns="0" bIns="0" rIns="0">
            <a:spAutoFit/>
          </a:bodyPr>
          <a:lstStyle/>
          <a:p>
            <a:pPr algn="ctr">
              <a:lnSpc>
                <a:spcPts val="3779"/>
              </a:lnSpc>
              <a:spcBef>
                <a:spcPct val="0"/>
              </a:spcBef>
            </a:pPr>
            <a:r>
              <a:rPr lang="en-US" b="true" sz="2699">
                <a:solidFill>
                  <a:srgbClr val="F5EDE6"/>
                </a:solidFill>
                <a:latin typeface="Agrandir Bold"/>
                <a:ea typeface="Agrandir Bold"/>
                <a:cs typeface="Agrandir Bold"/>
                <a:sym typeface="Agrandir Bold"/>
                <a:hlinkClick r:id="rId2" tooltip="https://www.rosario.gob.ar/inicio/sites/default/files/2025-07/Agustina.pdf"/>
              </a:rPr>
              <a:t>RECUPEBAR</a:t>
            </a:r>
          </a:p>
        </p:txBody>
      </p:sp>
      <p:grpSp>
        <p:nvGrpSpPr>
          <p:cNvPr name="Group 21" id="21"/>
          <p:cNvGrpSpPr/>
          <p:nvPr/>
        </p:nvGrpSpPr>
        <p:grpSpPr>
          <a:xfrm rot="0">
            <a:off x="-249528" y="-313263"/>
            <a:ext cx="4175474" cy="4175474"/>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16666" r="0" b="-1666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6431466" y="444073"/>
            <a:ext cx="11665156" cy="2562445"/>
            <a:chOff x="0" y="0"/>
            <a:chExt cx="3072304" cy="674883"/>
          </a:xfrm>
        </p:grpSpPr>
        <p:sp>
          <p:nvSpPr>
            <p:cNvPr name="Freeform 3" id="3"/>
            <p:cNvSpPr/>
            <p:nvPr/>
          </p:nvSpPr>
          <p:spPr>
            <a:xfrm flipH="false" flipV="false" rot="0">
              <a:off x="0" y="0"/>
              <a:ext cx="3072304" cy="674883"/>
            </a:xfrm>
            <a:custGeom>
              <a:avLst/>
              <a:gdLst/>
              <a:ahLst/>
              <a:cxnLst/>
              <a:rect r="r" b="b" t="t" l="l"/>
              <a:pathLst>
                <a:path h="674883" w="3072304">
                  <a:moveTo>
                    <a:pt x="13274" y="0"/>
                  </a:moveTo>
                  <a:lnTo>
                    <a:pt x="3059031" y="0"/>
                  </a:lnTo>
                  <a:cubicBezTo>
                    <a:pt x="3062551" y="0"/>
                    <a:pt x="3065927" y="1398"/>
                    <a:pt x="3068417" y="3888"/>
                  </a:cubicBezTo>
                  <a:cubicBezTo>
                    <a:pt x="3070906" y="6377"/>
                    <a:pt x="3072304" y="9753"/>
                    <a:pt x="3072304" y="13274"/>
                  </a:cubicBezTo>
                  <a:lnTo>
                    <a:pt x="3072304" y="661609"/>
                  </a:lnTo>
                  <a:cubicBezTo>
                    <a:pt x="3072304" y="665129"/>
                    <a:pt x="3070906" y="668506"/>
                    <a:pt x="3068417" y="670995"/>
                  </a:cubicBezTo>
                  <a:cubicBezTo>
                    <a:pt x="3065927" y="673484"/>
                    <a:pt x="3062551" y="674883"/>
                    <a:pt x="3059031" y="674883"/>
                  </a:cubicBezTo>
                  <a:lnTo>
                    <a:pt x="13274" y="674883"/>
                  </a:lnTo>
                  <a:cubicBezTo>
                    <a:pt x="9753" y="674883"/>
                    <a:pt x="6377" y="673484"/>
                    <a:pt x="3888" y="670995"/>
                  </a:cubicBezTo>
                  <a:cubicBezTo>
                    <a:pt x="1398" y="668506"/>
                    <a:pt x="0" y="665129"/>
                    <a:pt x="0" y="661609"/>
                  </a:cubicBezTo>
                  <a:lnTo>
                    <a:pt x="0" y="13274"/>
                  </a:lnTo>
                  <a:cubicBezTo>
                    <a:pt x="0" y="9753"/>
                    <a:pt x="1398" y="6377"/>
                    <a:pt x="3888" y="3888"/>
                  </a:cubicBezTo>
                  <a:cubicBezTo>
                    <a:pt x="6377" y="1398"/>
                    <a:pt x="9753" y="0"/>
                    <a:pt x="13274" y="0"/>
                  </a:cubicBezTo>
                  <a:close/>
                </a:path>
              </a:pathLst>
            </a:custGeom>
            <a:solidFill>
              <a:srgbClr val="F89F3D"/>
            </a:solidFill>
          </p:spPr>
        </p:sp>
        <p:sp>
          <p:nvSpPr>
            <p:cNvPr name="TextBox 4" id="4"/>
            <p:cNvSpPr txBox="true"/>
            <p:nvPr/>
          </p:nvSpPr>
          <p:spPr>
            <a:xfrm>
              <a:off x="0" y="-85725"/>
              <a:ext cx="3072304" cy="76060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5178619" y="3365676"/>
            <a:ext cx="12918002" cy="5026810"/>
          </a:xfrm>
          <a:prstGeom prst="rect">
            <a:avLst/>
          </a:prstGeom>
        </p:spPr>
        <p:txBody>
          <a:bodyPr anchor="t" rtlCol="false" tIns="0" lIns="0" bIns="0" rIns="0">
            <a:spAutoFit/>
          </a:bodyPr>
          <a:lstStyle/>
          <a:p>
            <a:pPr algn="just">
              <a:lnSpc>
                <a:spcPts val="4894"/>
              </a:lnSpc>
            </a:pPr>
            <a:r>
              <a:rPr lang="en-US" b="true" sz="3625" spc="76">
                <a:solidFill>
                  <a:srgbClr val="65743C"/>
                </a:solidFill>
                <a:latin typeface="Agrandir Medium"/>
                <a:ea typeface="Agrandir Medium"/>
                <a:cs typeface="Agrandir Medium"/>
                <a:sym typeface="Agrandir Medium"/>
              </a:rPr>
              <a:t>Recorremos distintos puestos del Mercado para reconocer frutas y verduras, conversamos sobre diferentes recetas con diversidad de nutrientes y jugamos con chistes, adivinanzas y poesías.</a:t>
            </a:r>
          </a:p>
          <a:p>
            <a:pPr algn="just">
              <a:lnSpc>
                <a:spcPts val="4894"/>
              </a:lnSpc>
            </a:pPr>
            <a:r>
              <a:rPr lang="en-US" b="true" sz="3625" spc="76">
                <a:solidFill>
                  <a:srgbClr val="65743C"/>
                </a:solidFill>
                <a:latin typeface="Agrandir Medium"/>
                <a:ea typeface="Agrandir Medium"/>
                <a:cs typeface="Agrandir Medium"/>
                <a:sym typeface="Agrandir Medium"/>
              </a:rPr>
              <a:t>Será una experiencia para recuperar saberes pero también para incorporar nuevos, a partir de la experiencia y la exploración.</a:t>
            </a:r>
          </a:p>
          <a:p>
            <a:pPr algn="just" marL="0" indent="0" lvl="0">
              <a:lnSpc>
                <a:spcPts val="4894"/>
              </a:lnSpc>
              <a:spcBef>
                <a:spcPct val="0"/>
              </a:spcBef>
            </a:pPr>
          </a:p>
        </p:txBody>
      </p:sp>
      <p:grpSp>
        <p:nvGrpSpPr>
          <p:cNvPr name="Group 6" id="6"/>
          <p:cNvGrpSpPr/>
          <p:nvPr/>
        </p:nvGrpSpPr>
        <p:grpSpPr>
          <a:xfrm rot="0">
            <a:off x="-830269" y="8801439"/>
            <a:ext cx="6803075" cy="1330878"/>
            <a:chOff x="0" y="0"/>
            <a:chExt cx="1429948" cy="279739"/>
          </a:xfrm>
        </p:grpSpPr>
        <p:sp>
          <p:nvSpPr>
            <p:cNvPr name="Freeform 7" id="7"/>
            <p:cNvSpPr/>
            <p:nvPr/>
          </p:nvSpPr>
          <p:spPr>
            <a:xfrm flipH="false" flipV="false" rot="0">
              <a:off x="0" y="0"/>
              <a:ext cx="1429948" cy="279739"/>
            </a:xfrm>
            <a:custGeom>
              <a:avLst/>
              <a:gdLst/>
              <a:ahLst/>
              <a:cxnLst/>
              <a:rect r="r" b="b" t="t" l="l"/>
              <a:pathLst>
                <a:path h="279739" w="1429948">
                  <a:moveTo>
                    <a:pt x="56900" y="0"/>
                  </a:moveTo>
                  <a:lnTo>
                    <a:pt x="1373048" y="0"/>
                  </a:lnTo>
                  <a:cubicBezTo>
                    <a:pt x="1388139" y="0"/>
                    <a:pt x="1402612" y="5995"/>
                    <a:pt x="1413283" y="16666"/>
                  </a:cubicBezTo>
                  <a:cubicBezTo>
                    <a:pt x="1423953" y="27337"/>
                    <a:pt x="1429948" y="41809"/>
                    <a:pt x="1429948" y="56900"/>
                  </a:cubicBezTo>
                  <a:lnTo>
                    <a:pt x="1429948" y="222839"/>
                  </a:lnTo>
                  <a:cubicBezTo>
                    <a:pt x="1429948" y="237930"/>
                    <a:pt x="1423953" y="252403"/>
                    <a:pt x="1413283" y="263074"/>
                  </a:cubicBezTo>
                  <a:cubicBezTo>
                    <a:pt x="1402612" y="273744"/>
                    <a:pt x="1388139" y="279739"/>
                    <a:pt x="1373048" y="279739"/>
                  </a:cubicBezTo>
                  <a:lnTo>
                    <a:pt x="56900" y="279739"/>
                  </a:lnTo>
                  <a:cubicBezTo>
                    <a:pt x="41809" y="279739"/>
                    <a:pt x="27337" y="273744"/>
                    <a:pt x="16666" y="263074"/>
                  </a:cubicBezTo>
                  <a:cubicBezTo>
                    <a:pt x="5995" y="252403"/>
                    <a:pt x="0" y="237930"/>
                    <a:pt x="0" y="222839"/>
                  </a:cubicBezTo>
                  <a:lnTo>
                    <a:pt x="0" y="56900"/>
                  </a:lnTo>
                  <a:cubicBezTo>
                    <a:pt x="0" y="41809"/>
                    <a:pt x="5995" y="27337"/>
                    <a:pt x="16666" y="16666"/>
                  </a:cubicBezTo>
                  <a:cubicBezTo>
                    <a:pt x="27337" y="5995"/>
                    <a:pt x="41809" y="0"/>
                    <a:pt x="56900" y="0"/>
                  </a:cubicBezTo>
                  <a:close/>
                </a:path>
              </a:pathLst>
            </a:custGeom>
            <a:solidFill>
              <a:srgbClr val="F89F3D">
                <a:alpha val="73725"/>
              </a:srgbClr>
            </a:solidFill>
            <a:ln cap="rnd">
              <a:noFill/>
              <a:prstDash val="solid"/>
              <a:round/>
            </a:ln>
          </p:spPr>
        </p:sp>
        <p:sp>
          <p:nvSpPr>
            <p:cNvPr name="TextBox 8" id="8"/>
            <p:cNvSpPr txBox="true"/>
            <p:nvPr/>
          </p:nvSpPr>
          <p:spPr>
            <a:xfrm>
              <a:off x="0" y="-85725"/>
              <a:ext cx="1429948" cy="365464"/>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9" id="9"/>
          <p:cNvGrpSpPr/>
          <p:nvPr/>
        </p:nvGrpSpPr>
        <p:grpSpPr>
          <a:xfrm rot="0">
            <a:off x="212166" y="255896"/>
            <a:ext cx="4718205" cy="4044014"/>
            <a:chOff x="0" y="0"/>
            <a:chExt cx="6339713" cy="5433822"/>
          </a:xfrm>
        </p:grpSpPr>
        <p:sp>
          <p:nvSpPr>
            <p:cNvPr name="Freeform 10" id="10"/>
            <p:cNvSpPr/>
            <p:nvPr/>
          </p:nvSpPr>
          <p:spPr>
            <a:xfrm flipH="false" flipV="false" rot="0">
              <a:off x="0" y="66"/>
              <a:ext cx="6339713" cy="5433734"/>
            </a:xfrm>
            <a:custGeom>
              <a:avLst/>
              <a:gdLst/>
              <a:ahLst/>
              <a:cxnLst/>
              <a:rect r="r" b="b" t="t" l="l"/>
              <a:pathLst>
                <a:path h="5433734" w="6339713">
                  <a:moveTo>
                    <a:pt x="5201412" y="5329997"/>
                  </a:moveTo>
                  <a:cubicBezTo>
                    <a:pt x="4922520" y="5432359"/>
                    <a:pt x="4688078" y="5308026"/>
                    <a:pt x="4442079" y="5418008"/>
                  </a:cubicBezTo>
                  <a:cubicBezTo>
                    <a:pt x="4422902" y="5477444"/>
                    <a:pt x="4270629" y="5309931"/>
                    <a:pt x="4083558" y="5372415"/>
                  </a:cubicBezTo>
                  <a:cubicBezTo>
                    <a:pt x="3826256" y="5315392"/>
                    <a:pt x="3383661" y="5423977"/>
                    <a:pt x="3130042" y="5323393"/>
                  </a:cubicBezTo>
                  <a:cubicBezTo>
                    <a:pt x="2751328" y="5141783"/>
                    <a:pt x="2300986" y="5175819"/>
                    <a:pt x="1876933" y="5163754"/>
                  </a:cubicBezTo>
                  <a:cubicBezTo>
                    <a:pt x="1341628" y="4949632"/>
                    <a:pt x="886206" y="4898705"/>
                    <a:pt x="361442" y="4703887"/>
                  </a:cubicBezTo>
                  <a:cubicBezTo>
                    <a:pt x="-89154" y="4629211"/>
                    <a:pt x="41910" y="4965253"/>
                    <a:pt x="13208" y="3776025"/>
                  </a:cubicBezTo>
                  <a:cubicBezTo>
                    <a:pt x="15621" y="2556444"/>
                    <a:pt x="25146" y="1422207"/>
                    <a:pt x="0" y="83373"/>
                  </a:cubicBezTo>
                  <a:cubicBezTo>
                    <a:pt x="112776" y="46416"/>
                    <a:pt x="309118" y="97089"/>
                    <a:pt x="536956" y="122108"/>
                  </a:cubicBezTo>
                  <a:cubicBezTo>
                    <a:pt x="726567" y="97089"/>
                    <a:pt x="1027049" y="19746"/>
                    <a:pt x="1281176" y="42987"/>
                  </a:cubicBezTo>
                  <a:cubicBezTo>
                    <a:pt x="1247521" y="22032"/>
                    <a:pt x="1539240" y="24572"/>
                    <a:pt x="1677797" y="42098"/>
                  </a:cubicBezTo>
                  <a:cubicBezTo>
                    <a:pt x="2042033" y="-107127"/>
                    <a:pt x="2006854" y="187259"/>
                    <a:pt x="2327402" y="200848"/>
                  </a:cubicBezTo>
                  <a:cubicBezTo>
                    <a:pt x="2321433" y="277048"/>
                    <a:pt x="2642870" y="150302"/>
                    <a:pt x="2695067" y="314640"/>
                  </a:cubicBezTo>
                  <a:cubicBezTo>
                    <a:pt x="2958846" y="370266"/>
                    <a:pt x="3101340" y="745043"/>
                    <a:pt x="3398139" y="824545"/>
                  </a:cubicBezTo>
                  <a:cubicBezTo>
                    <a:pt x="3419602" y="864931"/>
                    <a:pt x="3625469" y="778698"/>
                    <a:pt x="3904361" y="903920"/>
                  </a:cubicBezTo>
                  <a:cubicBezTo>
                    <a:pt x="4603369" y="882457"/>
                    <a:pt x="5512054" y="886521"/>
                    <a:pt x="6306820" y="887156"/>
                  </a:cubicBezTo>
                  <a:cubicBezTo>
                    <a:pt x="6363462" y="2248469"/>
                    <a:pt x="6281928" y="3593526"/>
                    <a:pt x="6339713" y="4996749"/>
                  </a:cubicBezTo>
                  <a:cubicBezTo>
                    <a:pt x="6221222" y="5562661"/>
                    <a:pt x="6716903" y="5464236"/>
                    <a:pt x="5201412" y="5329997"/>
                  </a:cubicBezTo>
                  <a:close/>
                </a:path>
              </a:pathLst>
            </a:custGeom>
            <a:blipFill>
              <a:blip r:embed="rId2"/>
              <a:stretch>
                <a:fillRect l="-18369" t="0" r="-34003" b="0"/>
              </a:stretch>
            </a:blipFill>
          </p:spPr>
        </p:sp>
      </p:grpSp>
      <p:sp>
        <p:nvSpPr>
          <p:cNvPr name="TextBox 11" id="11"/>
          <p:cNvSpPr txBox="true"/>
          <p:nvPr/>
        </p:nvSpPr>
        <p:spPr>
          <a:xfrm rot="0">
            <a:off x="7427602" y="1292487"/>
            <a:ext cx="10553342" cy="1384812"/>
          </a:xfrm>
          <a:prstGeom prst="rect">
            <a:avLst/>
          </a:prstGeom>
        </p:spPr>
        <p:txBody>
          <a:bodyPr anchor="t" rtlCol="false" tIns="0" lIns="0" bIns="0" rIns="0">
            <a:spAutoFit/>
          </a:bodyPr>
          <a:lstStyle/>
          <a:p>
            <a:pPr algn="l" marL="0" indent="0" lvl="0">
              <a:lnSpc>
                <a:spcPts val="5138"/>
              </a:lnSpc>
              <a:spcBef>
                <a:spcPct val="0"/>
              </a:spcBef>
            </a:pPr>
            <a:r>
              <a:rPr lang="en-US" sz="3806" spc="79">
                <a:solidFill>
                  <a:srgbClr val="F5EDE6"/>
                </a:solidFill>
                <a:latin typeface="Agrandir"/>
                <a:ea typeface="Agrandir"/>
                <a:cs typeface="Agrandir"/>
                <a:sym typeface="Agrandir"/>
              </a:rPr>
              <a:t>Identificamos frutas y verduras de estación y conocemos exóticas.</a:t>
            </a:r>
          </a:p>
        </p:txBody>
      </p:sp>
      <p:sp>
        <p:nvSpPr>
          <p:cNvPr name="TextBox 12" id="12"/>
          <p:cNvSpPr txBox="true"/>
          <p:nvPr/>
        </p:nvSpPr>
        <p:spPr>
          <a:xfrm rot="0">
            <a:off x="0" y="5564955"/>
            <a:ext cx="4626803" cy="1537397"/>
          </a:xfrm>
          <a:prstGeom prst="rect">
            <a:avLst/>
          </a:prstGeom>
        </p:spPr>
        <p:txBody>
          <a:bodyPr anchor="t" rtlCol="false" tIns="0" lIns="0" bIns="0" rIns="0">
            <a:spAutoFit/>
          </a:bodyPr>
          <a:lstStyle/>
          <a:p>
            <a:pPr algn="l" marL="452859" indent="-226429" lvl="1">
              <a:lnSpc>
                <a:spcPts val="2936"/>
              </a:lnSpc>
              <a:buFont typeface="Arial"/>
              <a:buChar char="•"/>
            </a:pPr>
            <a:r>
              <a:rPr lang="en-US" sz="2097">
                <a:solidFill>
                  <a:srgbClr val="65743C"/>
                </a:solidFill>
                <a:latin typeface="Agrandir"/>
                <a:ea typeface="Agrandir"/>
                <a:cs typeface="Agrandir"/>
                <a:sym typeface="Agrandir"/>
              </a:rPr>
              <a:t>70 puestos externos de dos plantas </a:t>
            </a:r>
          </a:p>
          <a:p>
            <a:pPr algn="l" marL="452859" indent="-226429" lvl="1">
              <a:lnSpc>
                <a:spcPts val="2936"/>
              </a:lnSpc>
              <a:buFont typeface="Arial"/>
              <a:buChar char="•"/>
            </a:pPr>
            <a:r>
              <a:rPr lang="en-US" sz="2097">
                <a:solidFill>
                  <a:srgbClr val="65743C"/>
                </a:solidFill>
                <a:latin typeface="Agrandir"/>
                <a:ea typeface="Agrandir"/>
                <a:cs typeface="Agrandir"/>
                <a:sym typeface="Agrandir"/>
              </a:rPr>
              <a:t>170 puestos internos de 50 m2</a:t>
            </a:r>
          </a:p>
          <a:p>
            <a:pPr algn="l" marL="452859" indent="-226429" lvl="1">
              <a:lnSpc>
                <a:spcPts val="2936"/>
              </a:lnSpc>
              <a:buFont typeface="Arial"/>
              <a:buChar char="•"/>
            </a:pPr>
            <a:r>
              <a:rPr lang="en-US" sz="2097">
                <a:solidFill>
                  <a:srgbClr val="65743C"/>
                </a:solidFill>
                <a:latin typeface="Agrandir"/>
                <a:ea typeface="Agrandir"/>
                <a:cs typeface="Agrandir"/>
                <a:sym typeface="Agrandir"/>
              </a:rPr>
              <a:t>Puestos o playa de quinteros</a:t>
            </a:r>
          </a:p>
        </p:txBody>
      </p:sp>
      <p:sp>
        <p:nvSpPr>
          <p:cNvPr name="TextBox 13" id="13"/>
          <p:cNvSpPr txBox="true"/>
          <p:nvPr/>
        </p:nvSpPr>
        <p:spPr>
          <a:xfrm rot="0">
            <a:off x="7381728" y="552567"/>
            <a:ext cx="6168986" cy="767878"/>
          </a:xfrm>
          <a:prstGeom prst="rect">
            <a:avLst/>
          </a:prstGeom>
        </p:spPr>
        <p:txBody>
          <a:bodyPr anchor="t" rtlCol="false" tIns="0" lIns="0" bIns="0" rIns="0">
            <a:spAutoFit/>
          </a:bodyPr>
          <a:lstStyle/>
          <a:p>
            <a:pPr algn="ctr">
              <a:lnSpc>
                <a:spcPts val="5451"/>
              </a:lnSpc>
              <a:spcBef>
                <a:spcPct val="0"/>
              </a:spcBef>
            </a:pPr>
            <a:r>
              <a:rPr lang="en-US" b="true" sz="3893">
                <a:solidFill>
                  <a:srgbClr val="F5EDE6"/>
                </a:solidFill>
                <a:latin typeface="Agrandir Bold"/>
                <a:ea typeface="Agrandir Bold"/>
                <a:cs typeface="Agrandir Bold"/>
                <a:sym typeface="Agrandir Bold"/>
              </a:rPr>
              <a:t>PUESTOS DEL MERCADO</a:t>
            </a:r>
          </a:p>
        </p:txBody>
      </p:sp>
      <p:sp>
        <p:nvSpPr>
          <p:cNvPr name="TextBox 14" id="14"/>
          <p:cNvSpPr txBox="true"/>
          <p:nvPr/>
        </p:nvSpPr>
        <p:spPr>
          <a:xfrm rot="0">
            <a:off x="6431466" y="8064246"/>
            <a:ext cx="10720628" cy="2048547"/>
          </a:xfrm>
          <a:prstGeom prst="rect">
            <a:avLst/>
          </a:prstGeom>
        </p:spPr>
        <p:txBody>
          <a:bodyPr anchor="t" rtlCol="false" tIns="0" lIns="0" bIns="0" rIns="0">
            <a:spAutoFit/>
          </a:bodyPr>
          <a:lstStyle/>
          <a:p>
            <a:pPr algn="just">
              <a:lnSpc>
                <a:spcPts val="2652"/>
              </a:lnSpc>
            </a:pPr>
            <a:r>
              <a:rPr lang="en-US" sz="1964" spc="41">
                <a:solidFill>
                  <a:srgbClr val="65743C"/>
                </a:solidFill>
                <a:latin typeface="Agrandir"/>
                <a:ea typeface="Agrandir"/>
                <a:cs typeface="Agrandir"/>
                <a:sym typeface="Agrandir"/>
              </a:rPr>
              <a:t>¿De dónde vienen las frutas y verduras? ¿Quién las produce? ¿Cuáles son exóticas? </a:t>
            </a:r>
          </a:p>
          <a:p>
            <a:pPr algn="just">
              <a:lnSpc>
                <a:spcPts val="2652"/>
              </a:lnSpc>
            </a:pPr>
            <a:r>
              <a:rPr lang="en-US" sz="1964" spc="41">
                <a:solidFill>
                  <a:srgbClr val="65743C"/>
                </a:solidFill>
                <a:latin typeface="Agrandir"/>
                <a:ea typeface="Agrandir"/>
                <a:cs typeface="Agrandir"/>
                <a:sym typeface="Agrandir"/>
              </a:rPr>
              <a:t>¿Tiene el mismo impacto ambiental consumir productos locales que aquellos que vienen de lejos? ¿Quiénes son los quinteros?</a:t>
            </a:r>
          </a:p>
          <a:p>
            <a:pPr algn="just">
              <a:lnSpc>
                <a:spcPts val="2652"/>
              </a:lnSpc>
            </a:pPr>
            <a:r>
              <a:rPr lang="en-US" sz="1964" spc="41">
                <a:solidFill>
                  <a:srgbClr val="65743C"/>
                </a:solidFill>
                <a:latin typeface="Agrandir"/>
                <a:ea typeface="Agrandir"/>
                <a:cs typeface="Agrandir"/>
                <a:sym typeface="Agrandir"/>
              </a:rPr>
              <a:t>¿Cuáles son las verduras que más se venden en el mercado?</a:t>
            </a:r>
          </a:p>
          <a:p>
            <a:pPr algn="just" marL="0" indent="0" lvl="0">
              <a:lnSpc>
                <a:spcPts val="2652"/>
              </a:lnSpc>
              <a:spcBef>
                <a:spcPct val="0"/>
              </a:spcBef>
            </a:pPr>
            <a:r>
              <a:rPr lang="en-US" sz="1964" spc="41">
                <a:solidFill>
                  <a:srgbClr val="65743C"/>
                </a:solidFill>
                <a:latin typeface="Agrandir"/>
                <a:ea typeface="Agrandir"/>
                <a:cs typeface="Agrandir"/>
                <a:sym typeface="Agrandir"/>
              </a:rPr>
              <a:t>¿El color naranja vibrante de la calabaza, la zanahoria representa vitaminas para nuestro cuerpo?</a:t>
            </a:r>
          </a:p>
        </p:txBody>
      </p:sp>
      <p:sp>
        <p:nvSpPr>
          <p:cNvPr name="TextBox 15" id="15"/>
          <p:cNvSpPr txBox="true"/>
          <p:nvPr/>
        </p:nvSpPr>
        <p:spPr>
          <a:xfrm rot="0">
            <a:off x="382718" y="8788889"/>
            <a:ext cx="4990505" cy="531156"/>
          </a:xfrm>
          <a:prstGeom prst="rect">
            <a:avLst/>
          </a:prstGeom>
        </p:spPr>
        <p:txBody>
          <a:bodyPr anchor="t" rtlCol="false" tIns="0" lIns="0" bIns="0" rIns="0">
            <a:spAutoFit/>
          </a:bodyPr>
          <a:lstStyle/>
          <a:p>
            <a:pPr algn="ctr">
              <a:lnSpc>
                <a:spcPts val="3798"/>
              </a:lnSpc>
              <a:spcBef>
                <a:spcPct val="0"/>
              </a:spcBef>
            </a:pPr>
            <a:r>
              <a:rPr lang="en-US" b="true" sz="2713">
                <a:solidFill>
                  <a:srgbClr val="F5EDE6"/>
                </a:solidFill>
                <a:latin typeface="Agrandir Bold"/>
                <a:ea typeface="Agrandir Bold"/>
                <a:cs typeface="Agrandir Bold"/>
                <a:sym typeface="Agrandir Bold"/>
              </a:rPr>
              <a:t>Preguntas para abrir el juego</a:t>
            </a:r>
          </a:p>
        </p:txBody>
      </p:sp>
      <p:sp>
        <p:nvSpPr>
          <p:cNvPr name="TextBox 16" id="16"/>
          <p:cNvSpPr txBox="true"/>
          <p:nvPr/>
        </p:nvSpPr>
        <p:spPr>
          <a:xfrm rot="0">
            <a:off x="403911" y="9343053"/>
            <a:ext cx="3108603" cy="515399"/>
          </a:xfrm>
          <a:prstGeom prst="rect">
            <a:avLst/>
          </a:prstGeom>
        </p:spPr>
        <p:txBody>
          <a:bodyPr anchor="t" rtlCol="false" tIns="0" lIns="0" bIns="0" rIns="0">
            <a:spAutoFit/>
          </a:bodyPr>
          <a:lstStyle/>
          <a:p>
            <a:pPr algn="ctr">
              <a:lnSpc>
                <a:spcPts val="3617"/>
              </a:lnSpc>
              <a:spcBef>
                <a:spcPct val="0"/>
              </a:spcBef>
            </a:pPr>
            <a:r>
              <a:rPr lang="en-US" b="true" sz="2583">
                <a:solidFill>
                  <a:srgbClr val="F5EDE6"/>
                </a:solidFill>
                <a:latin typeface="Agrandir Bold"/>
                <a:ea typeface="Agrandir Bold"/>
                <a:cs typeface="Agrandir Bold"/>
                <a:sym typeface="Agrandir Bold"/>
              </a:rPr>
              <a:t>Recursos literarios</a:t>
            </a:r>
          </a:p>
        </p:txBody>
      </p:sp>
      <p:sp>
        <p:nvSpPr>
          <p:cNvPr name="TextBox 17" id="17"/>
          <p:cNvSpPr txBox="true"/>
          <p:nvPr/>
        </p:nvSpPr>
        <p:spPr>
          <a:xfrm rot="0">
            <a:off x="3941198" y="9411633"/>
            <a:ext cx="1353622" cy="446819"/>
          </a:xfrm>
          <a:prstGeom prst="rect">
            <a:avLst/>
          </a:prstGeom>
        </p:spPr>
        <p:txBody>
          <a:bodyPr anchor="t" rtlCol="false" tIns="0" lIns="0" bIns="0" rIns="0">
            <a:spAutoFit/>
          </a:bodyPr>
          <a:lstStyle/>
          <a:p>
            <a:pPr algn="ctr">
              <a:lnSpc>
                <a:spcPts val="3197"/>
              </a:lnSpc>
              <a:spcBef>
                <a:spcPct val="0"/>
              </a:spcBef>
            </a:pPr>
            <a:r>
              <a:rPr lang="en-US" b="true" sz="2283" u="sng">
                <a:solidFill>
                  <a:srgbClr val="000000"/>
                </a:solidFill>
                <a:latin typeface="Agrandir Bold"/>
                <a:ea typeface="Agrandir Bold"/>
                <a:cs typeface="Agrandir Bold"/>
                <a:sym typeface="Agrandir Bold"/>
                <a:hlinkClick r:id="rId3" tooltip="https://docs.google.com/document/d/1Ahz5R5Lyo4neVg1fKFb5mRS6YC-6sHkHDzp9kh1FxQ8/edit?usp=sharing"/>
              </a:rPr>
              <a:t>Click aquí</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6192222" y="390945"/>
            <a:ext cx="11880467" cy="2562445"/>
            <a:chOff x="0" y="0"/>
            <a:chExt cx="3129012" cy="674883"/>
          </a:xfrm>
        </p:grpSpPr>
        <p:sp>
          <p:nvSpPr>
            <p:cNvPr name="Freeform 3" id="3"/>
            <p:cNvSpPr/>
            <p:nvPr/>
          </p:nvSpPr>
          <p:spPr>
            <a:xfrm flipH="false" flipV="false" rot="0">
              <a:off x="0" y="0"/>
              <a:ext cx="3129012" cy="674883"/>
            </a:xfrm>
            <a:custGeom>
              <a:avLst/>
              <a:gdLst/>
              <a:ahLst/>
              <a:cxnLst/>
              <a:rect r="r" b="b" t="t" l="l"/>
              <a:pathLst>
                <a:path h="674883" w="3129012">
                  <a:moveTo>
                    <a:pt x="13033" y="0"/>
                  </a:moveTo>
                  <a:lnTo>
                    <a:pt x="3115979" y="0"/>
                  </a:lnTo>
                  <a:cubicBezTo>
                    <a:pt x="3119436" y="0"/>
                    <a:pt x="3122750" y="1373"/>
                    <a:pt x="3125195" y="3817"/>
                  </a:cubicBezTo>
                  <a:cubicBezTo>
                    <a:pt x="3127639" y="6261"/>
                    <a:pt x="3129012" y="9576"/>
                    <a:pt x="3129012" y="13033"/>
                  </a:cubicBezTo>
                  <a:lnTo>
                    <a:pt x="3129012" y="661850"/>
                  </a:lnTo>
                  <a:cubicBezTo>
                    <a:pt x="3129012" y="665306"/>
                    <a:pt x="3127639" y="668621"/>
                    <a:pt x="3125195" y="671065"/>
                  </a:cubicBezTo>
                  <a:cubicBezTo>
                    <a:pt x="3122750" y="673509"/>
                    <a:pt x="3119436" y="674883"/>
                    <a:pt x="3115979" y="674883"/>
                  </a:cubicBezTo>
                  <a:lnTo>
                    <a:pt x="13033" y="674883"/>
                  </a:lnTo>
                  <a:cubicBezTo>
                    <a:pt x="9576" y="674883"/>
                    <a:pt x="6261" y="673509"/>
                    <a:pt x="3817" y="671065"/>
                  </a:cubicBezTo>
                  <a:cubicBezTo>
                    <a:pt x="1373" y="668621"/>
                    <a:pt x="0" y="665306"/>
                    <a:pt x="0" y="661850"/>
                  </a:cubicBezTo>
                  <a:lnTo>
                    <a:pt x="0" y="13033"/>
                  </a:lnTo>
                  <a:cubicBezTo>
                    <a:pt x="0" y="9576"/>
                    <a:pt x="1373" y="6261"/>
                    <a:pt x="3817" y="3817"/>
                  </a:cubicBezTo>
                  <a:cubicBezTo>
                    <a:pt x="6261" y="1373"/>
                    <a:pt x="9576" y="0"/>
                    <a:pt x="13033" y="0"/>
                  </a:cubicBezTo>
                  <a:close/>
                </a:path>
              </a:pathLst>
            </a:custGeom>
            <a:solidFill>
              <a:srgbClr val="65743C"/>
            </a:solidFill>
          </p:spPr>
        </p:sp>
        <p:sp>
          <p:nvSpPr>
            <p:cNvPr name="TextBox 4" id="4"/>
            <p:cNvSpPr txBox="true"/>
            <p:nvPr/>
          </p:nvSpPr>
          <p:spPr>
            <a:xfrm>
              <a:off x="0" y="-85725"/>
              <a:ext cx="3129012" cy="760608"/>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861245" y="-1663105"/>
            <a:ext cx="5383609" cy="538360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31355" t="-13775" r="-36998" b="-20907"/>
              </a:stretch>
            </a:blipFill>
          </p:spPr>
        </p:sp>
      </p:grpSp>
      <p:sp>
        <p:nvSpPr>
          <p:cNvPr name="TextBox 7" id="7"/>
          <p:cNvSpPr txBox="true"/>
          <p:nvPr/>
        </p:nvSpPr>
        <p:spPr>
          <a:xfrm rot="0">
            <a:off x="2099759" y="3764174"/>
            <a:ext cx="11407086" cy="4958688"/>
          </a:xfrm>
          <a:prstGeom prst="rect">
            <a:avLst/>
          </a:prstGeom>
        </p:spPr>
        <p:txBody>
          <a:bodyPr anchor="t" rtlCol="false" tIns="0" lIns="0" bIns="0" rIns="0">
            <a:spAutoFit/>
          </a:bodyPr>
          <a:lstStyle/>
          <a:p>
            <a:pPr algn="l">
              <a:lnSpc>
                <a:spcPts val="4321"/>
              </a:lnSpc>
            </a:pPr>
            <a:r>
              <a:rPr lang="en-US" sz="3201" spc="67">
                <a:solidFill>
                  <a:srgbClr val="65743C"/>
                </a:solidFill>
                <a:latin typeface="Agrandir"/>
                <a:ea typeface="Agrandir"/>
                <a:cs typeface="Agrandir"/>
                <a:sym typeface="Agrandir"/>
              </a:rPr>
              <a:t>En el mercado suceden algunos procesos que se le dan a las frutas y verduras, existen cámaras que tienen diferentes características.</a:t>
            </a:r>
          </a:p>
          <a:p>
            <a:pPr algn="l">
              <a:lnSpc>
                <a:spcPts val="4321"/>
              </a:lnSpc>
            </a:pPr>
            <a:r>
              <a:rPr lang="en-US" sz="3201" spc="67">
                <a:solidFill>
                  <a:srgbClr val="65743C"/>
                </a:solidFill>
                <a:latin typeface="Agrandir"/>
                <a:ea typeface="Agrandir"/>
                <a:cs typeface="Agrandir"/>
                <a:sym typeface="Agrandir"/>
              </a:rPr>
              <a:t>Conocemos uno de los galpones de maduración de bananas con etileno, nos cuentan que vienen de Ecuador, Paraguay, Bolivia, Colombia, etc. También visitamos una de las cámaras de refrigeración donde los quinteros de la zona alojan sus verduras de estación.</a:t>
            </a:r>
          </a:p>
          <a:p>
            <a:pPr algn="l" marL="0" indent="0" lvl="0">
              <a:lnSpc>
                <a:spcPts val="4321"/>
              </a:lnSpc>
              <a:spcBef>
                <a:spcPct val="0"/>
              </a:spcBef>
            </a:pPr>
          </a:p>
        </p:txBody>
      </p:sp>
      <p:sp>
        <p:nvSpPr>
          <p:cNvPr name="TextBox 8" id="8"/>
          <p:cNvSpPr txBox="true"/>
          <p:nvPr/>
        </p:nvSpPr>
        <p:spPr>
          <a:xfrm rot="0">
            <a:off x="6994075" y="506149"/>
            <a:ext cx="11828876" cy="642279"/>
          </a:xfrm>
          <a:prstGeom prst="rect">
            <a:avLst/>
          </a:prstGeom>
        </p:spPr>
        <p:txBody>
          <a:bodyPr anchor="t" rtlCol="false" tIns="0" lIns="0" bIns="0" rIns="0">
            <a:spAutoFit/>
          </a:bodyPr>
          <a:lstStyle/>
          <a:p>
            <a:pPr algn="l" marL="0" indent="0" lvl="0">
              <a:lnSpc>
                <a:spcPts val="4434"/>
              </a:lnSpc>
              <a:spcBef>
                <a:spcPct val="0"/>
              </a:spcBef>
            </a:pPr>
            <a:r>
              <a:rPr lang="en-US" b="true" sz="3284" spc="68">
                <a:solidFill>
                  <a:srgbClr val="F5EDE6"/>
                </a:solidFill>
                <a:latin typeface="Agrandir Bold"/>
                <a:ea typeface="Agrandir Bold"/>
                <a:cs typeface="Agrandir Bold"/>
                <a:sym typeface="Agrandir Bold"/>
              </a:rPr>
              <a:t>CÁMARAS FRIGORÍFICAS Y ACLIMATADORAS</a:t>
            </a:r>
          </a:p>
        </p:txBody>
      </p:sp>
      <p:sp>
        <p:nvSpPr>
          <p:cNvPr name="TextBox 9" id="9"/>
          <p:cNvSpPr txBox="true"/>
          <p:nvPr/>
        </p:nvSpPr>
        <p:spPr>
          <a:xfrm rot="0">
            <a:off x="6994075" y="1284917"/>
            <a:ext cx="9746788" cy="1042386"/>
          </a:xfrm>
          <a:prstGeom prst="rect">
            <a:avLst/>
          </a:prstGeom>
        </p:spPr>
        <p:txBody>
          <a:bodyPr anchor="t" rtlCol="false" tIns="0" lIns="0" bIns="0" rIns="0">
            <a:spAutoFit/>
          </a:bodyPr>
          <a:lstStyle/>
          <a:p>
            <a:pPr algn="l">
              <a:lnSpc>
                <a:spcPts val="3970"/>
              </a:lnSpc>
              <a:spcBef>
                <a:spcPct val="0"/>
              </a:spcBef>
            </a:pPr>
            <a:r>
              <a:rPr lang="en-US" sz="2836">
                <a:solidFill>
                  <a:srgbClr val="FFFFFF"/>
                </a:solidFill>
                <a:latin typeface="Agrandir"/>
                <a:ea typeface="Agrandir"/>
                <a:cs typeface="Agrandir"/>
                <a:sym typeface="Agrandir"/>
              </a:rPr>
              <a:t>Visitamos la cámara de frio para hojas verdes y el proceso de maduración de las bananas.</a:t>
            </a:r>
          </a:p>
        </p:txBody>
      </p:sp>
      <p:sp>
        <p:nvSpPr>
          <p:cNvPr name="TextBox 10" id="10"/>
          <p:cNvSpPr txBox="true"/>
          <p:nvPr/>
        </p:nvSpPr>
        <p:spPr>
          <a:xfrm rot="0">
            <a:off x="14401076" y="3515365"/>
            <a:ext cx="3100626" cy="4705072"/>
          </a:xfrm>
          <a:prstGeom prst="rect">
            <a:avLst/>
          </a:prstGeom>
        </p:spPr>
        <p:txBody>
          <a:bodyPr anchor="t" rtlCol="false" tIns="0" lIns="0" bIns="0" rIns="0">
            <a:spAutoFit/>
          </a:bodyPr>
          <a:lstStyle/>
          <a:p>
            <a:pPr algn="ctr">
              <a:lnSpc>
                <a:spcPts val="2640"/>
              </a:lnSpc>
            </a:pPr>
            <a:r>
              <a:rPr lang="en-US" sz="1885" b="true">
                <a:solidFill>
                  <a:srgbClr val="000000"/>
                </a:solidFill>
                <a:latin typeface="Agrandir Bold"/>
                <a:ea typeface="Agrandir Bold"/>
                <a:cs typeface="Agrandir Bold"/>
                <a:sym typeface="Agrandir Bold"/>
              </a:rPr>
              <a:t>ETILENO </a:t>
            </a:r>
          </a:p>
          <a:p>
            <a:pPr algn="ctr">
              <a:lnSpc>
                <a:spcPts val="2640"/>
              </a:lnSpc>
              <a:spcBef>
                <a:spcPct val="0"/>
              </a:spcBef>
            </a:pPr>
            <a:r>
              <a:rPr lang="en-US" b="true" sz="1885">
                <a:solidFill>
                  <a:srgbClr val="000000"/>
                </a:solidFill>
                <a:latin typeface="Agrandir Bold"/>
                <a:ea typeface="Agrandir Bold"/>
                <a:cs typeface="Agrandir Bold"/>
                <a:sym typeface="Agrandir Bold"/>
              </a:rPr>
              <a:t>es un gas que actúa como hormona vegetal, acelerando la maduración de frutos climatéricos como bananas, paltas y tomates. En el hogar, se usa juntando frutas maduras con verdes en una bolsa cerrada para concentrar el gas. A nivel comercial, se aplica mediante generadores o cámaras. </a:t>
            </a:r>
          </a:p>
        </p:txBody>
      </p:sp>
      <p:grpSp>
        <p:nvGrpSpPr>
          <p:cNvPr name="Group 11" id="11"/>
          <p:cNvGrpSpPr/>
          <p:nvPr/>
        </p:nvGrpSpPr>
        <p:grpSpPr>
          <a:xfrm rot="0">
            <a:off x="-232845" y="8712016"/>
            <a:ext cx="9845348" cy="1383146"/>
            <a:chOff x="0" y="0"/>
            <a:chExt cx="2000630" cy="281063"/>
          </a:xfrm>
        </p:grpSpPr>
        <p:sp>
          <p:nvSpPr>
            <p:cNvPr name="Freeform 12" id="12"/>
            <p:cNvSpPr/>
            <p:nvPr/>
          </p:nvSpPr>
          <p:spPr>
            <a:xfrm flipH="false" flipV="false" rot="0">
              <a:off x="0" y="0"/>
              <a:ext cx="2000630" cy="281063"/>
            </a:xfrm>
            <a:custGeom>
              <a:avLst/>
              <a:gdLst/>
              <a:ahLst/>
              <a:cxnLst/>
              <a:rect r="r" b="b" t="t" l="l"/>
              <a:pathLst>
                <a:path h="281063" w="2000630">
                  <a:moveTo>
                    <a:pt x="39318" y="0"/>
                  </a:moveTo>
                  <a:lnTo>
                    <a:pt x="1961313" y="0"/>
                  </a:lnTo>
                  <a:cubicBezTo>
                    <a:pt x="1983027" y="0"/>
                    <a:pt x="2000630" y="17603"/>
                    <a:pt x="2000630" y="39318"/>
                  </a:cubicBezTo>
                  <a:lnTo>
                    <a:pt x="2000630" y="241745"/>
                  </a:lnTo>
                  <a:cubicBezTo>
                    <a:pt x="2000630" y="263460"/>
                    <a:pt x="1983027" y="281063"/>
                    <a:pt x="1961313" y="281063"/>
                  </a:cubicBezTo>
                  <a:lnTo>
                    <a:pt x="39318" y="281063"/>
                  </a:lnTo>
                  <a:cubicBezTo>
                    <a:pt x="17603" y="281063"/>
                    <a:pt x="0" y="263460"/>
                    <a:pt x="0" y="241745"/>
                  </a:cubicBezTo>
                  <a:lnTo>
                    <a:pt x="0" y="39318"/>
                  </a:lnTo>
                  <a:cubicBezTo>
                    <a:pt x="0" y="17603"/>
                    <a:pt x="17603" y="0"/>
                    <a:pt x="39318" y="0"/>
                  </a:cubicBezTo>
                  <a:close/>
                </a:path>
              </a:pathLst>
            </a:custGeom>
            <a:solidFill>
              <a:srgbClr val="65743C">
                <a:alpha val="81961"/>
              </a:srgbClr>
            </a:solidFill>
            <a:ln cap="rnd">
              <a:noFill/>
              <a:prstDash val="solid"/>
              <a:round/>
            </a:ln>
          </p:spPr>
        </p:sp>
        <p:sp>
          <p:nvSpPr>
            <p:cNvPr name="TextBox 13" id="13"/>
            <p:cNvSpPr txBox="true"/>
            <p:nvPr/>
          </p:nvSpPr>
          <p:spPr>
            <a:xfrm>
              <a:off x="0" y="-85725"/>
              <a:ext cx="2000630" cy="366788"/>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4" id="14"/>
          <p:cNvSpPr txBox="true"/>
          <p:nvPr/>
        </p:nvSpPr>
        <p:spPr>
          <a:xfrm rot="0">
            <a:off x="272829" y="8829398"/>
            <a:ext cx="7867940" cy="1417632"/>
          </a:xfrm>
          <a:prstGeom prst="rect">
            <a:avLst/>
          </a:prstGeom>
        </p:spPr>
        <p:txBody>
          <a:bodyPr anchor="t" rtlCol="false" tIns="0" lIns="0" bIns="0" rIns="0">
            <a:spAutoFit/>
          </a:bodyPr>
          <a:lstStyle/>
          <a:p>
            <a:pPr algn="l">
              <a:lnSpc>
                <a:spcPts val="2712"/>
              </a:lnSpc>
            </a:pPr>
            <a:r>
              <a:rPr lang="en-US" b="true" sz="1937" spc="116" u="sng">
                <a:solidFill>
                  <a:srgbClr val="FBF6F1"/>
                </a:solidFill>
                <a:latin typeface="Agrandir Medium"/>
                <a:ea typeface="Agrandir Medium"/>
                <a:cs typeface="Agrandir Medium"/>
                <a:sym typeface="Agrandir Medium"/>
                <a:hlinkClick r:id="rId3" tooltip="https://www.mercadofisherton.com/visitas/index.php"/>
              </a:rPr>
              <a:t>ALIMENTACION SALUDABLE</a:t>
            </a:r>
          </a:p>
          <a:p>
            <a:pPr algn="l">
              <a:lnSpc>
                <a:spcPts val="2712"/>
              </a:lnSpc>
            </a:pPr>
            <a:r>
              <a:rPr lang="en-US" sz="1937" spc="116" b="true">
                <a:solidFill>
                  <a:srgbClr val="FBF6F1"/>
                </a:solidFill>
                <a:latin typeface="Agrandir Medium"/>
                <a:ea typeface="Agrandir Medium"/>
                <a:cs typeface="Agrandir Medium"/>
                <a:sym typeface="Agrandir Medium"/>
              </a:rPr>
              <a:t>En la Web del programa podrán descargar materiales ilustrativos para trabajar este eje. </a:t>
            </a:r>
          </a:p>
          <a:p>
            <a:pPr algn="l" marL="0" indent="0" lvl="0">
              <a:lnSpc>
                <a:spcPts val="2712"/>
              </a:lnSpc>
            </a:pPr>
          </a:p>
        </p:txBody>
      </p:sp>
      <p:sp>
        <p:nvSpPr>
          <p:cNvPr name="TextBox 15" id="15"/>
          <p:cNvSpPr txBox="true"/>
          <p:nvPr/>
        </p:nvSpPr>
        <p:spPr>
          <a:xfrm rot="0">
            <a:off x="7803303" y="9081968"/>
            <a:ext cx="1562338" cy="523590"/>
          </a:xfrm>
          <a:prstGeom prst="rect">
            <a:avLst/>
          </a:prstGeom>
        </p:spPr>
        <p:txBody>
          <a:bodyPr anchor="t" rtlCol="false" tIns="0" lIns="0" bIns="0" rIns="0">
            <a:spAutoFit/>
          </a:bodyPr>
          <a:lstStyle/>
          <a:p>
            <a:pPr algn="ctr">
              <a:lnSpc>
                <a:spcPts val="3690"/>
              </a:lnSpc>
              <a:spcBef>
                <a:spcPct val="0"/>
              </a:spcBef>
            </a:pPr>
            <a:r>
              <a:rPr lang="en-US" b="true" sz="2636" u="sng">
                <a:solidFill>
                  <a:srgbClr val="000000"/>
                </a:solidFill>
                <a:latin typeface="Agrandir Bold"/>
                <a:ea typeface="Agrandir Bold"/>
                <a:cs typeface="Agrandir Bold"/>
                <a:sym typeface="Agrandir Bold"/>
                <a:hlinkClick r:id="rId4" tooltip="https://www.mercadofisherton.com/visitas/index.php"/>
              </a:rPr>
              <a:t>Click aquí</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6629049" y="638991"/>
            <a:ext cx="12964307" cy="2562445"/>
            <a:chOff x="0" y="0"/>
            <a:chExt cx="3414468" cy="674883"/>
          </a:xfrm>
        </p:grpSpPr>
        <p:sp>
          <p:nvSpPr>
            <p:cNvPr name="Freeform 3" id="3"/>
            <p:cNvSpPr/>
            <p:nvPr/>
          </p:nvSpPr>
          <p:spPr>
            <a:xfrm flipH="false" flipV="false" rot="0">
              <a:off x="0" y="0"/>
              <a:ext cx="3414468" cy="674883"/>
            </a:xfrm>
            <a:custGeom>
              <a:avLst/>
              <a:gdLst/>
              <a:ahLst/>
              <a:cxnLst/>
              <a:rect r="r" b="b" t="t" l="l"/>
              <a:pathLst>
                <a:path h="674883" w="3414468">
                  <a:moveTo>
                    <a:pt x="11943" y="0"/>
                  </a:moveTo>
                  <a:lnTo>
                    <a:pt x="3402524" y="0"/>
                  </a:lnTo>
                  <a:cubicBezTo>
                    <a:pt x="3409120" y="0"/>
                    <a:pt x="3414468" y="5347"/>
                    <a:pt x="3414468" y="11943"/>
                  </a:cubicBezTo>
                  <a:lnTo>
                    <a:pt x="3414468" y="662939"/>
                  </a:lnTo>
                  <a:cubicBezTo>
                    <a:pt x="3414468" y="669535"/>
                    <a:pt x="3409120" y="674883"/>
                    <a:pt x="3402524" y="674883"/>
                  </a:cubicBezTo>
                  <a:lnTo>
                    <a:pt x="11943" y="674883"/>
                  </a:lnTo>
                  <a:cubicBezTo>
                    <a:pt x="5347" y="674883"/>
                    <a:pt x="0" y="669535"/>
                    <a:pt x="0" y="662939"/>
                  </a:cubicBezTo>
                  <a:lnTo>
                    <a:pt x="0" y="11943"/>
                  </a:lnTo>
                  <a:cubicBezTo>
                    <a:pt x="0" y="5347"/>
                    <a:pt x="5347" y="0"/>
                    <a:pt x="11943" y="0"/>
                  </a:cubicBezTo>
                  <a:close/>
                </a:path>
              </a:pathLst>
            </a:custGeom>
            <a:solidFill>
              <a:srgbClr val="855434"/>
            </a:solidFill>
          </p:spPr>
        </p:sp>
        <p:sp>
          <p:nvSpPr>
            <p:cNvPr name="TextBox 4" id="4"/>
            <p:cNvSpPr txBox="true"/>
            <p:nvPr/>
          </p:nvSpPr>
          <p:spPr>
            <a:xfrm>
              <a:off x="0" y="-85725"/>
              <a:ext cx="3414468" cy="760608"/>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1993368" y="3883291"/>
            <a:ext cx="5841259" cy="6253598"/>
            <a:chOff x="0" y="0"/>
            <a:chExt cx="5933440" cy="6352286"/>
          </a:xfrm>
        </p:grpSpPr>
        <p:sp>
          <p:nvSpPr>
            <p:cNvPr name="Freeform 6" id="6"/>
            <p:cNvSpPr/>
            <p:nvPr/>
          </p:nvSpPr>
          <p:spPr>
            <a:xfrm flipH="false" flipV="false" rot="0">
              <a:off x="-27" y="-62"/>
              <a:ext cx="5933466" cy="6352235"/>
            </a:xfrm>
            <a:custGeom>
              <a:avLst/>
              <a:gdLst/>
              <a:ahLst/>
              <a:cxnLst/>
              <a:rect r="r" b="b" t="t" l="l"/>
              <a:pathLst>
                <a:path h="6352235" w="5933466">
                  <a:moveTo>
                    <a:pt x="5914671" y="6334060"/>
                  </a:moveTo>
                  <a:cubicBezTo>
                    <a:pt x="4410991" y="6356158"/>
                    <a:pt x="2810918" y="6335076"/>
                    <a:pt x="1315239" y="6344093"/>
                  </a:cubicBezTo>
                  <a:cubicBezTo>
                    <a:pt x="1002184" y="6336854"/>
                    <a:pt x="663729" y="6357555"/>
                    <a:pt x="337339" y="6344855"/>
                  </a:cubicBezTo>
                  <a:cubicBezTo>
                    <a:pt x="263933" y="6337108"/>
                    <a:pt x="-130402" y="6435914"/>
                    <a:pt x="122582" y="6089712"/>
                  </a:cubicBezTo>
                  <a:cubicBezTo>
                    <a:pt x="213387" y="6034213"/>
                    <a:pt x="109882" y="5938074"/>
                    <a:pt x="140743" y="5850444"/>
                  </a:cubicBezTo>
                  <a:cubicBezTo>
                    <a:pt x="254662" y="5736144"/>
                    <a:pt x="122963" y="5564567"/>
                    <a:pt x="49684" y="5390831"/>
                  </a:cubicBezTo>
                  <a:cubicBezTo>
                    <a:pt x="43588" y="5246432"/>
                    <a:pt x="162841" y="5130227"/>
                    <a:pt x="89308" y="4976430"/>
                  </a:cubicBezTo>
                  <a:cubicBezTo>
                    <a:pt x="96039" y="4903405"/>
                    <a:pt x="92102" y="4775008"/>
                    <a:pt x="24411" y="4713667"/>
                  </a:cubicBezTo>
                  <a:cubicBezTo>
                    <a:pt x="-69442" y="4662994"/>
                    <a:pt x="139600" y="4508054"/>
                    <a:pt x="111152" y="4369116"/>
                  </a:cubicBezTo>
                  <a:cubicBezTo>
                    <a:pt x="119534" y="4241100"/>
                    <a:pt x="109374" y="4092764"/>
                    <a:pt x="83847" y="3941380"/>
                  </a:cubicBezTo>
                  <a:cubicBezTo>
                    <a:pt x="90324" y="3889437"/>
                    <a:pt x="118899" y="3841685"/>
                    <a:pt x="107596" y="3791774"/>
                  </a:cubicBezTo>
                  <a:cubicBezTo>
                    <a:pt x="111406" y="3719003"/>
                    <a:pt x="203735" y="3646232"/>
                    <a:pt x="135663" y="3585272"/>
                  </a:cubicBezTo>
                  <a:cubicBezTo>
                    <a:pt x="123852" y="3574985"/>
                    <a:pt x="137568" y="3557586"/>
                    <a:pt x="152427" y="3538917"/>
                  </a:cubicBezTo>
                  <a:cubicBezTo>
                    <a:pt x="141886" y="3529265"/>
                    <a:pt x="55399" y="3385882"/>
                    <a:pt x="93499" y="3326954"/>
                  </a:cubicBezTo>
                  <a:cubicBezTo>
                    <a:pt x="91340" y="3263327"/>
                    <a:pt x="167540" y="3270693"/>
                    <a:pt x="93753" y="3131882"/>
                  </a:cubicBezTo>
                  <a:cubicBezTo>
                    <a:pt x="44731" y="3118166"/>
                    <a:pt x="201068" y="2947859"/>
                    <a:pt x="267997" y="2820732"/>
                  </a:cubicBezTo>
                  <a:cubicBezTo>
                    <a:pt x="248439" y="2748342"/>
                    <a:pt x="298096" y="2686239"/>
                    <a:pt x="319051" y="2613087"/>
                  </a:cubicBezTo>
                  <a:cubicBezTo>
                    <a:pt x="341403" y="2506661"/>
                    <a:pt x="318797" y="2441383"/>
                    <a:pt x="434748" y="2346260"/>
                  </a:cubicBezTo>
                  <a:cubicBezTo>
                    <a:pt x="468784" y="2272600"/>
                    <a:pt x="382551" y="2188780"/>
                    <a:pt x="425731" y="2076385"/>
                  </a:cubicBezTo>
                  <a:cubicBezTo>
                    <a:pt x="406935" y="2061272"/>
                    <a:pt x="459894" y="2044254"/>
                    <a:pt x="425858" y="2018600"/>
                  </a:cubicBezTo>
                  <a:cubicBezTo>
                    <a:pt x="410745" y="1998280"/>
                    <a:pt x="380392" y="2002471"/>
                    <a:pt x="409856" y="1960053"/>
                  </a:cubicBezTo>
                  <a:cubicBezTo>
                    <a:pt x="399315" y="1943035"/>
                    <a:pt x="443892" y="1820734"/>
                    <a:pt x="420270" y="1732215"/>
                  </a:cubicBezTo>
                  <a:cubicBezTo>
                    <a:pt x="416206" y="1721547"/>
                    <a:pt x="483008" y="1683574"/>
                    <a:pt x="456465" y="1657412"/>
                  </a:cubicBezTo>
                  <a:cubicBezTo>
                    <a:pt x="486437" y="1596579"/>
                    <a:pt x="388393" y="1560130"/>
                    <a:pt x="471451" y="1420938"/>
                  </a:cubicBezTo>
                  <a:cubicBezTo>
                    <a:pt x="423445" y="1386267"/>
                    <a:pt x="441098" y="1344865"/>
                    <a:pt x="436907" y="1304225"/>
                  </a:cubicBezTo>
                  <a:cubicBezTo>
                    <a:pt x="492914" y="1238185"/>
                    <a:pt x="515139" y="1099628"/>
                    <a:pt x="639980" y="851343"/>
                  </a:cubicBezTo>
                  <a:cubicBezTo>
                    <a:pt x="706020" y="764983"/>
                    <a:pt x="697892" y="635189"/>
                    <a:pt x="782347" y="415225"/>
                  </a:cubicBezTo>
                  <a:cubicBezTo>
                    <a:pt x="756312" y="387158"/>
                    <a:pt x="892075" y="396937"/>
                    <a:pt x="983896" y="216978"/>
                  </a:cubicBezTo>
                  <a:cubicBezTo>
                    <a:pt x="968402" y="149033"/>
                    <a:pt x="1070891" y="86168"/>
                    <a:pt x="1027584" y="9714"/>
                  </a:cubicBezTo>
                  <a:cubicBezTo>
                    <a:pt x="1439826" y="19366"/>
                    <a:pt x="1940714" y="8952"/>
                    <a:pt x="2442364" y="11746"/>
                  </a:cubicBezTo>
                  <a:cubicBezTo>
                    <a:pt x="3456586" y="15429"/>
                    <a:pt x="4397783" y="12889"/>
                    <a:pt x="5398416" y="12000"/>
                  </a:cubicBezTo>
                  <a:cubicBezTo>
                    <a:pt x="6143652" y="103567"/>
                    <a:pt x="5870348" y="-589853"/>
                    <a:pt x="5933467" y="2294571"/>
                  </a:cubicBezTo>
                  <a:cubicBezTo>
                    <a:pt x="5899431" y="3610545"/>
                    <a:pt x="5953152" y="5089841"/>
                    <a:pt x="5914671" y="6334060"/>
                  </a:cubicBezTo>
                  <a:close/>
                </a:path>
              </a:pathLst>
            </a:custGeom>
            <a:blipFill>
              <a:blip r:embed="rId2"/>
              <a:stretch>
                <a:fillRect l="-30418" t="0" r="-30418" b="0"/>
              </a:stretch>
            </a:blipFill>
          </p:spPr>
        </p:sp>
      </p:grpSp>
      <p:grpSp>
        <p:nvGrpSpPr>
          <p:cNvPr name="Group 7" id="7"/>
          <p:cNvGrpSpPr/>
          <p:nvPr/>
        </p:nvGrpSpPr>
        <p:grpSpPr>
          <a:xfrm rot="0">
            <a:off x="-501468" y="8363526"/>
            <a:ext cx="9060464" cy="1789548"/>
            <a:chOff x="0" y="0"/>
            <a:chExt cx="1779946" cy="351560"/>
          </a:xfrm>
        </p:grpSpPr>
        <p:sp>
          <p:nvSpPr>
            <p:cNvPr name="Freeform 8" id="8"/>
            <p:cNvSpPr/>
            <p:nvPr/>
          </p:nvSpPr>
          <p:spPr>
            <a:xfrm flipH="false" flipV="false" rot="0">
              <a:off x="0" y="0"/>
              <a:ext cx="1779946" cy="351560"/>
            </a:xfrm>
            <a:custGeom>
              <a:avLst/>
              <a:gdLst/>
              <a:ahLst/>
              <a:cxnLst/>
              <a:rect r="r" b="b" t="t" l="l"/>
              <a:pathLst>
                <a:path h="351560" w="1779946">
                  <a:moveTo>
                    <a:pt x="42724" y="0"/>
                  </a:moveTo>
                  <a:lnTo>
                    <a:pt x="1737222" y="0"/>
                  </a:lnTo>
                  <a:cubicBezTo>
                    <a:pt x="1748553" y="0"/>
                    <a:pt x="1759420" y="4501"/>
                    <a:pt x="1767433" y="12513"/>
                  </a:cubicBezTo>
                  <a:cubicBezTo>
                    <a:pt x="1775445" y="20526"/>
                    <a:pt x="1779946" y="31393"/>
                    <a:pt x="1779946" y="42724"/>
                  </a:cubicBezTo>
                  <a:lnTo>
                    <a:pt x="1779946" y="308837"/>
                  </a:lnTo>
                  <a:cubicBezTo>
                    <a:pt x="1779946" y="320168"/>
                    <a:pt x="1775445" y="331035"/>
                    <a:pt x="1767433" y="339047"/>
                  </a:cubicBezTo>
                  <a:cubicBezTo>
                    <a:pt x="1759420" y="347059"/>
                    <a:pt x="1748553" y="351560"/>
                    <a:pt x="1737222" y="351560"/>
                  </a:cubicBezTo>
                  <a:lnTo>
                    <a:pt x="42724" y="351560"/>
                  </a:lnTo>
                  <a:cubicBezTo>
                    <a:pt x="31393" y="351560"/>
                    <a:pt x="20526" y="347059"/>
                    <a:pt x="12513" y="339047"/>
                  </a:cubicBezTo>
                  <a:cubicBezTo>
                    <a:pt x="4501" y="331035"/>
                    <a:pt x="0" y="320168"/>
                    <a:pt x="0" y="308837"/>
                  </a:cubicBezTo>
                  <a:lnTo>
                    <a:pt x="0" y="42724"/>
                  </a:lnTo>
                  <a:cubicBezTo>
                    <a:pt x="0" y="31393"/>
                    <a:pt x="4501" y="20526"/>
                    <a:pt x="12513" y="12513"/>
                  </a:cubicBezTo>
                  <a:cubicBezTo>
                    <a:pt x="20526" y="4501"/>
                    <a:pt x="31393" y="0"/>
                    <a:pt x="42724" y="0"/>
                  </a:cubicBezTo>
                  <a:close/>
                </a:path>
              </a:pathLst>
            </a:custGeom>
            <a:solidFill>
              <a:srgbClr val="855434">
                <a:alpha val="84706"/>
              </a:srgbClr>
            </a:solidFill>
            <a:ln cap="rnd">
              <a:noFill/>
              <a:prstDash val="solid"/>
              <a:round/>
            </a:ln>
          </p:spPr>
        </p:sp>
        <p:sp>
          <p:nvSpPr>
            <p:cNvPr name="TextBox 9" id="9"/>
            <p:cNvSpPr txBox="true"/>
            <p:nvPr/>
          </p:nvSpPr>
          <p:spPr>
            <a:xfrm>
              <a:off x="0" y="-85725"/>
              <a:ext cx="1779946" cy="437285"/>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0" id="10"/>
          <p:cNvSpPr txBox="true"/>
          <p:nvPr/>
        </p:nvSpPr>
        <p:spPr>
          <a:xfrm rot="0">
            <a:off x="315106" y="767902"/>
            <a:ext cx="7911826" cy="884193"/>
          </a:xfrm>
          <a:prstGeom prst="rect">
            <a:avLst/>
          </a:prstGeom>
        </p:spPr>
        <p:txBody>
          <a:bodyPr anchor="t" rtlCol="false" tIns="0" lIns="0" bIns="0" rIns="0">
            <a:spAutoFit/>
          </a:bodyPr>
          <a:lstStyle/>
          <a:p>
            <a:pPr algn="l">
              <a:lnSpc>
                <a:spcPts val="5633"/>
              </a:lnSpc>
            </a:pPr>
            <a:r>
              <a:rPr lang="en-US" sz="5121" spc="138" b="true">
                <a:solidFill>
                  <a:srgbClr val="65743C"/>
                </a:solidFill>
                <a:latin typeface="Agrandir Bold"/>
                <a:ea typeface="Agrandir Bold"/>
                <a:cs typeface="Agrandir Bold"/>
                <a:sym typeface="Agrandir Bold"/>
              </a:rPr>
              <a:t>Ultima parada:</a:t>
            </a:r>
          </a:p>
        </p:txBody>
      </p:sp>
      <p:sp>
        <p:nvSpPr>
          <p:cNvPr name="TextBox 11" id="11"/>
          <p:cNvSpPr txBox="true"/>
          <p:nvPr/>
        </p:nvSpPr>
        <p:spPr>
          <a:xfrm rot="0">
            <a:off x="517596" y="3885105"/>
            <a:ext cx="11141501" cy="4220520"/>
          </a:xfrm>
          <a:prstGeom prst="rect">
            <a:avLst/>
          </a:prstGeom>
        </p:spPr>
        <p:txBody>
          <a:bodyPr anchor="t" rtlCol="false" tIns="0" lIns="0" bIns="0" rIns="0">
            <a:spAutoFit/>
          </a:bodyPr>
          <a:lstStyle/>
          <a:p>
            <a:pPr algn="l">
              <a:lnSpc>
                <a:spcPts val="4658"/>
              </a:lnSpc>
            </a:pPr>
            <a:r>
              <a:rPr lang="en-US" sz="3450" spc="72" b="true">
                <a:solidFill>
                  <a:srgbClr val="65743C"/>
                </a:solidFill>
                <a:latin typeface="Agrandir Medium"/>
                <a:ea typeface="Agrandir Medium"/>
                <a:cs typeface="Agrandir Medium"/>
                <a:sym typeface="Agrandir Medium"/>
              </a:rPr>
              <a:t>Llegamos al espacio de trabajo de RecupeBar, programa de recuperación de alimentos que se desarrolla en conjunto entre el Mercado, la Municipalidad de Rosario y el Banco de Alimentos Rosario.</a:t>
            </a:r>
          </a:p>
          <a:p>
            <a:pPr algn="l" marL="0" indent="0" lvl="0">
              <a:lnSpc>
                <a:spcPts val="4658"/>
              </a:lnSpc>
              <a:spcBef>
                <a:spcPct val="0"/>
              </a:spcBef>
            </a:pPr>
            <a:r>
              <a:rPr lang="en-US" b="true" sz="3450" spc="72">
                <a:solidFill>
                  <a:srgbClr val="65743C"/>
                </a:solidFill>
                <a:latin typeface="Agrandir Medium"/>
                <a:ea typeface="Agrandir Medium"/>
                <a:cs typeface="Agrandir Medium"/>
                <a:sym typeface="Agrandir Medium"/>
              </a:rPr>
              <a:t>Hablamos de separación de residuos y de la planta de compostaje de la Ciudad. </a:t>
            </a:r>
          </a:p>
        </p:txBody>
      </p:sp>
      <p:sp>
        <p:nvSpPr>
          <p:cNvPr name="TextBox 12" id="12"/>
          <p:cNvSpPr txBox="true"/>
          <p:nvPr/>
        </p:nvSpPr>
        <p:spPr>
          <a:xfrm rot="0">
            <a:off x="7700630" y="1528269"/>
            <a:ext cx="10133997" cy="1581702"/>
          </a:xfrm>
          <a:prstGeom prst="rect">
            <a:avLst/>
          </a:prstGeom>
        </p:spPr>
        <p:txBody>
          <a:bodyPr anchor="t" rtlCol="false" tIns="0" lIns="0" bIns="0" rIns="0">
            <a:spAutoFit/>
          </a:bodyPr>
          <a:lstStyle/>
          <a:p>
            <a:pPr algn="l">
              <a:lnSpc>
                <a:spcPts val="4010"/>
              </a:lnSpc>
            </a:pPr>
            <a:r>
              <a:rPr lang="en-US" sz="2971" spc="62">
                <a:solidFill>
                  <a:srgbClr val="F5EDE6"/>
                </a:solidFill>
                <a:latin typeface="Agrandir"/>
                <a:ea typeface="Agrandir"/>
                <a:cs typeface="Agrandir"/>
                <a:sym typeface="Agrandir"/>
              </a:rPr>
              <a:t>Nos cuentan del trabajo que realiza este programa para recuperar alimentos y reducir residuos.</a:t>
            </a:r>
          </a:p>
          <a:p>
            <a:pPr algn="l" marL="0" indent="0" lvl="0">
              <a:lnSpc>
                <a:spcPts val="4010"/>
              </a:lnSpc>
              <a:spcBef>
                <a:spcPct val="0"/>
              </a:spcBef>
            </a:pPr>
          </a:p>
        </p:txBody>
      </p:sp>
      <p:sp>
        <p:nvSpPr>
          <p:cNvPr name="TextBox 13" id="13"/>
          <p:cNvSpPr txBox="true"/>
          <p:nvPr/>
        </p:nvSpPr>
        <p:spPr>
          <a:xfrm rot="0">
            <a:off x="5853840" y="516978"/>
            <a:ext cx="7898513" cy="828581"/>
          </a:xfrm>
          <a:prstGeom prst="rect">
            <a:avLst/>
          </a:prstGeom>
        </p:spPr>
        <p:txBody>
          <a:bodyPr anchor="t" rtlCol="false" tIns="0" lIns="0" bIns="0" rIns="0">
            <a:spAutoFit/>
          </a:bodyPr>
          <a:lstStyle/>
          <a:p>
            <a:pPr algn="ctr">
              <a:lnSpc>
                <a:spcPts val="5780"/>
              </a:lnSpc>
              <a:spcBef>
                <a:spcPct val="0"/>
              </a:spcBef>
            </a:pPr>
            <a:r>
              <a:rPr lang="en-US" b="true" sz="4128">
                <a:solidFill>
                  <a:srgbClr val="F5EDE6"/>
                </a:solidFill>
                <a:latin typeface="Agrandir Bold"/>
                <a:ea typeface="Agrandir Bold"/>
                <a:cs typeface="Agrandir Bold"/>
                <a:sym typeface="Agrandir Bold"/>
              </a:rPr>
              <a:t>RECUPEBAR</a:t>
            </a:r>
          </a:p>
        </p:txBody>
      </p:sp>
      <p:sp>
        <p:nvSpPr>
          <p:cNvPr name="TextBox 14" id="14"/>
          <p:cNvSpPr txBox="true"/>
          <p:nvPr/>
        </p:nvSpPr>
        <p:spPr>
          <a:xfrm rot="0">
            <a:off x="120997" y="8648270"/>
            <a:ext cx="2140878" cy="523596"/>
          </a:xfrm>
          <a:prstGeom prst="rect">
            <a:avLst/>
          </a:prstGeom>
        </p:spPr>
        <p:txBody>
          <a:bodyPr anchor="t" rtlCol="false" tIns="0" lIns="0" bIns="0" rIns="0">
            <a:spAutoFit/>
          </a:bodyPr>
          <a:lstStyle/>
          <a:p>
            <a:pPr algn="l" marL="0" indent="0" lvl="0">
              <a:lnSpc>
                <a:spcPts val="3690"/>
              </a:lnSpc>
            </a:pPr>
            <a:r>
              <a:rPr lang="en-US" b="true" sz="2635" spc="158">
                <a:solidFill>
                  <a:srgbClr val="FBF6F1"/>
                </a:solidFill>
                <a:latin typeface="Agrandir Medium"/>
                <a:ea typeface="Agrandir Medium"/>
                <a:cs typeface="Agrandir Medium"/>
                <a:sym typeface="Agrandir Medium"/>
              </a:rPr>
              <a:t>RESIDUOS</a:t>
            </a:r>
          </a:p>
        </p:txBody>
      </p:sp>
      <p:sp>
        <p:nvSpPr>
          <p:cNvPr name="TextBox 15" id="15"/>
          <p:cNvSpPr txBox="true"/>
          <p:nvPr/>
        </p:nvSpPr>
        <p:spPr>
          <a:xfrm rot="0">
            <a:off x="2266574" y="8657128"/>
            <a:ext cx="6292422" cy="1297059"/>
          </a:xfrm>
          <a:prstGeom prst="rect">
            <a:avLst/>
          </a:prstGeom>
        </p:spPr>
        <p:txBody>
          <a:bodyPr anchor="t" rtlCol="false" tIns="0" lIns="0" bIns="0" rIns="0">
            <a:spAutoFit/>
          </a:bodyPr>
          <a:lstStyle/>
          <a:p>
            <a:pPr algn="l" marL="0" indent="0" lvl="0">
              <a:lnSpc>
                <a:spcPts val="2533"/>
              </a:lnSpc>
            </a:pPr>
            <a:r>
              <a:rPr lang="en-US" b="true" sz="1809" spc="108">
                <a:solidFill>
                  <a:srgbClr val="FBF6F1"/>
                </a:solidFill>
                <a:latin typeface="Agrandir Medium"/>
                <a:ea typeface="Agrandir Medium"/>
                <a:cs typeface="Agrandir Medium"/>
                <a:sym typeface="Agrandir Medium"/>
              </a:rPr>
              <a:t>Materiales creados por la Dirección de Educación Ambiental de la Municipalidad de Rosario para descargar: Separación de residuos, Compostaje domiciliario y otros.</a:t>
            </a:r>
          </a:p>
        </p:txBody>
      </p:sp>
      <p:sp>
        <p:nvSpPr>
          <p:cNvPr name="TextBox 16" id="16"/>
          <p:cNvSpPr txBox="true"/>
          <p:nvPr/>
        </p:nvSpPr>
        <p:spPr>
          <a:xfrm rot="0">
            <a:off x="120997" y="9153525"/>
            <a:ext cx="1815405" cy="471868"/>
          </a:xfrm>
          <a:prstGeom prst="rect">
            <a:avLst/>
          </a:prstGeom>
        </p:spPr>
        <p:txBody>
          <a:bodyPr anchor="t" rtlCol="false" tIns="0" lIns="0" bIns="0" rIns="0">
            <a:spAutoFit/>
          </a:bodyPr>
          <a:lstStyle/>
          <a:p>
            <a:pPr algn="l" marL="0" indent="0" lvl="0">
              <a:lnSpc>
                <a:spcPts val="3391"/>
              </a:lnSpc>
            </a:pPr>
            <a:r>
              <a:rPr lang="en-US" b="true" sz="2422" spc="145">
                <a:solidFill>
                  <a:srgbClr val="000000"/>
                </a:solidFill>
                <a:latin typeface="Agrandir Bold"/>
                <a:ea typeface="Agrandir Bold"/>
                <a:cs typeface="Agrandir Bold"/>
                <a:sym typeface="Agrandir Bold"/>
              </a:rPr>
              <a:t>Clik</a:t>
            </a:r>
            <a:r>
              <a:rPr lang="en-US" b="true" sz="2422" spc="145" u="sng">
                <a:solidFill>
                  <a:srgbClr val="000000"/>
                </a:solidFill>
                <a:latin typeface="Agrandir Bold"/>
                <a:ea typeface="Agrandir Bold"/>
                <a:cs typeface="Agrandir Bold"/>
                <a:sym typeface="Agrandir Bold"/>
                <a:hlinkClick r:id="rId3" tooltip="https://www.rosario.gob.ar/inicio/educacion-ambiental"/>
              </a:rPr>
              <a:t> aqui</a:t>
            </a:r>
          </a:p>
        </p:txBody>
      </p:sp>
      <p:sp>
        <p:nvSpPr>
          <p:cNvPr name="TextBox 17" id="17"/>
          <p:cNvSpPr txBox="true"/>
          <p:nvPr/>
        </p:nvSpPr>
        <p:spPr>
          <a:xfrm rot="0">
            <a:off x="315106" y="1834489"/>
            <a:ext cx="5773240" cy="1936317"/>
          </a:xfrm>
          <a:prstGeom prst="rect">
            <a:avLst/>
          </a:prstGeom>
        </p:spPr>
        <p:txBody>
          <a:bodyPr anchor="t" rtlCol="false" tIns="0" lIns="0" bIns="0" rIns="0">
            <a:spAutoFit/>
          </a:bodyPr>
          <a:lstStyle/>
          <a:p>
            <a:pPr algn="l">
              <a:lnSpc>
                <a:spcPts val="2505"/>
              </a:lnSpc>
            </a:pPr>
            <a:r>
              <a:rPr lang="en-US" sz="1856" spc="38">
                <a:solidFill>
                  <a:srgbClr val="65743C"/>
                </a:solidFill>
                <a:latin typeface="Agrandir"/>
                <a:ea typeface="Agrandir"/>
                <a:cs typeface="Agrandir"/>
                <a:sym typeface="Agrandir"/>
              </a:rPr>
              <a:t>¿Qué se hace con todas las frutas y verduras que no se venden?  ¿Qué es un residuo orgánico?</a:t>
            </a:r>
          </a:p>
          <a:p>
            <a:pPr algn="l" marL="0" indent="0" lvl="0">
              <a:lnSpc>
                <a:spcPts val="2505"/>
              </a:lnSpc>
              <a:spcBef>
                <a:spcPct val="0"/>
              </a:spcBef>
            </a:pPr>
            <a:r>
              <a:rPr lang="en-US" sz="1856" spc="38">
                <a:solidFill>
                  <a:srgbClr val="65743C"/>
                </a:solidFill>
                <a:latin typeface="Agrandir"/>
                <a:ea typeface="Agrandir"/>
                <a:cs typeface="Agrandir"/>
                <a:sym typeface="Agrandir"/>
              </a:rPr>
              <a:t>¿Qué porcentaje de la bolsa de residuos es orgánico? ¿Cuánto tiempo le lleva a la tierra producir un alimento? ¿y descomponerlo? ¿qué es el compostaje?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BF6F1"/>
        </a:solidFill>
      </p:bgPr>
    </p:bg>
    <p:spTree>
      <p:nvGrpSpPr>
        <p:cNvPr id="1" name=""/>
        <p:cNvGrpSpPr/>
        <p:nvPr/>
      </p:nvGrpSpPr>
      <p:grpSpPr>
        <a:xfrm>
          <a:off x="0" y="0"/>
          <a:ext cx="0" cy="0"/>
          <a:chOff x="0" y="0"/>
          <a:chExt cx="0" cy="0"/>
        </a:xfrm>
      </p:grpSpPr>
      <p:grpSp>
        <p:nvGrpSpPr>
          <p:cNvPr name="Group 2" id="2"/>
          <p:cNvGrpSpPr/>
          <p:nvPr/>
        </p:nvGrpSpPr>
        <p:grpSpPr>
          <a:xfrm rot="0">
            <a:off x="0" y="-1004677"/>
            <a:ext cx="18311760" cy="12591695"/>
            <a:chOff x="0" y="0"/>
            <a:chExt cx="6159500" cy="4235450"/>
          </a:xfrm>
        </p:grpSpPr>
        <p:sp>
          <p:nvSpPr>
            <p:cNvPr name="Freeform 3" id="3"/>
            <p:cNvSpPr/>
            <p:nvPr/>
          </p:nvSpPr>
          <p:spPr>
            <a:xfrm flipH="false" flipV="false" rot="0">
              <a:off x="0" y="0"/>
              <a:ext cx="6159500" cy="4235450"/>
            </a:xfrm>
            <a:custGeom>
              <a:avLst/>
              <a:gdLst/>
              <a:ahLst/>
              <a:cxnLst/>
              <a:rect r="r" b="b" t="t" l="l"/>
              <a:pathLst>
                <a:path h="4235450" w="6159500">
                  <a:moveTo>
                    <a:pt x="6159500" y="4235450"/>
                  </a:moveTo>
                  <a:lnTo>
                    <a:pt x="0" y="3696970"/>
                  </a:lnTo>
                  <a:lnTo>
                    <a:pt x="0" y="0"/>
                  </a:lnTo>
                  <a:lnTo>
                    <a:pt x="6159500" y="538480"/>
                  </a:lnTo>
                  <a:close/>
                </a:path>
              </a:pathLst>
            </a:custGeom>
            <a:blipFill>
              <a:blip r:embed="rId2">
                <a:alphaModFix amt="70000"/>
              </a:blip>
              <a:stretch>
                <a:fillRect l="0" t="-79268" r="0" b="-79268"/>
              </a:stretch>
            </a:blipFill>
          </p:spPr>
        </p:sp>
      </p:grpSp>
      <p:grpSp>
        <p:nvGrpSpPr>
          <p:cNvPr name="Group 4" id="4"/>
          <p:cNvGrpSpPr/>
          <p:nvPr/>
        </p:nvGrpSpPr>
        <p:grpSpPr>
          <a:xfrm rot="0">
            <a:off x="1214600" y="1028700"/>
            <a:ext cx="16230600" cy="8229600"/>
            <a:chOff x="0" y="0"/>
            <a:chExt cx="4274726" cy="2167467"/>
          </a:xfrm>
        </p:grpSpPr>
        <p:sp>
          <p:nvSpPr>
            <p:cNvPr name="Freeform 5" id="5"/>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89F3D">
                <a:alpha val="40784"/>
              </a:srgbClr>
            </a:solidFill>
          </p:spPr>
        </p:sp>
        <p:sp>
          <p:nvSpPr>
            <p:cNvPr name="TextBox 6" id="6"/>
            <p:cNvSpPr txBox="true"/>
            <p:nvPr/>
          </p:nvSpPr>
          <p:spPr>
            <a:xfrm>
              <a:off x="0" y="-38100"/>
              <a:ext cx="4274726" cy="2205567"/>
            </a:xfrm>
            <a:prstGeom prst="rect">
              <a:avLst/>
            </a:prstGeom>
          </p:spPr>
          <p:txBody>
            <a:bodyPr anchor="ctr" rtlCol="false" tIns="50800" lIns="50800" bIns="50800" rIns="50800"/>
            <a:lstStyle/>
            <a:p>
              <a:pPr algn="ctr">
                <a:lnSpc>
                  <a:spcPts val="2659"/>
                </a:lnSpc>
              </a:pPr>
            </a:p>
          </p:txBody>
        </p:sp>
      </p:grpSp>
      <p:sp>
        <p:nvSpPr>
          <p:cNvPr name="TextBox 7" id="7"/>
          <p:cNvSpPr txBox="true"/>
          <p:nvPr/>
        </p:nvSpPr>
        <p:spPr>
          <a:xfrm rot="0">
            <a:off x="2377693" y="1291375"/>
            <a:ext cx="13904413" cy="8269974"/>
          </a:xfrm>
          <a:prstGeom prst="rect">
            <a:avLst/>
          </a:prstGeom>
        </p:spPr>
        <p:txBody>
          <a:bodyPr anchor="t" rtlCol="false" tIns="0" lIns="0" bIns="0" rIns="0">
            <a:spAutoFit/>
          </a:bodyPr>
          <a:lstStyle/>
          <a:p>
            <a:pPr algn="ctr">
              <a:lnSpc>
                <a:spcPts val="4321"/>
              </a:lnSpc>
            </a:pPr>
            <a:r>
              <a:rPr lang="en-US" b="true" sz="3929" spc="106">
                <a:solidFill>
                  <a:srgbClr val="000000"/>
                </a:solidFill>
                <a:latin typeface="Agrandir Medium"/>
                <a:ea typeface="Agrandir Medium"/>
                <a:cs typeface="Agrandir Medium"/>
                <a:sym typeface="Agrandir Medium"/>
              </a:rPr>
              <a:t>El objetivo de la visita es ofrecer un aprendizaje activo en torno a las frutas y las verduras y todo lo que las rodea. Desde su producción hasta su descarte.</a:t>
            </a:r>
          </a:p>
          <a:p>
            <a:pPr algn="ctr">
              <a:lnSpc>
                <a:spcPts val="4321"/>
              </a:lnSpc>
            </a:pPr>
            <a:r>
              <a:rPr lang="en-US" b="true" sz="3929" spc="106">
                <a:solidFill>
                  <a:srgbClr val="000000"/>
                </a:solidFill>
                <a:latin typeface="Agrandir Medium"/>
                <a:ea typeface="Agrandir Medium"/>
                <a:cs typeface="Agrandir Medium"/>
                <a:sym typeface="Agrandir Medium"/>
              </a:rPr>
              <a:t> Luego de conocernos, cuando se encuentren con una fruta o una verdura podrán reconocer todo el trabajo que hay detrás de ese alimento. </a:t>
            </a:r>
          </a:p>
          <a:p>
            <a:pPr algn="ctr">
              <a:lnSpc>
                <a:spcPts val="4321"/>
              </a:lnSpc>
            </a:pPr>
            <a:r>
              <a:rPr lang="en-US" b="true" sz="3929" spc="106">
                <a:solidFill>
                  <a:srgbClr val="000000"/>
                </a:solidFill>
                <a:latin typeface="Agrandir Medium"/>
                <a:ea typeface="Agrandir Medium"/>
                <a:cs typeface="Agrandir Medium"/>
                <a:sym typeface="Agrandir Medium"/>
              </a:rPr>
              <a:t>El trabajo de la naturaleza para llenarlo de nutrientes, el trabajo de quien la cuidó hasta cosecharla, de quienes la distribuyen, de todas las personas que trabajamos aquí desde los puesteros hasta la limpieza, seguridad, administrativos, etc.</a:t>
            </a:r>
          </a:p>
          <a:p>
            <a:pPr algn="ctr">
              <a:lnSpc>
                <a:spcPts val="4321"/>
              </a:lnSpc>
            </a:pPr>
            <a:r>
              <a:rPr lang="en-US" b="true" sz="3929" spc="106">
                <a:solidFill>
                  <a:srgbClr val="000000"/>
                </a:solidFill>
                <a:latin typeface="Agrandir Medium"/>
                <a:ea typeface="Agrandir Medium"/>
                <a:cs typeface="Agrandir Medium"/>
                <a:sym typeface="Agrandir Medium"/>
              </a:rPr>
              <a:t>Y todo el trabajo que hay después de que se va del mercado hasta que llega a sus manos.</a:t>
            </a:r>
          </a:p>
          <a:p>
            <a:pPr algn="ctr">
              <a:lnSpc>
                <a:spcPts val="4321"/>
              </a:lnSpc>
            </a:pPr>
            <a:r>
              <a:rPr lang="en-US" b="true" sz="3929" spc="106">
                <a:solidFill>
                  <a:srgbClr val="000000"/>
                </a:solidFill>
                <a:latin typeface="Agrandir Medium"/>
                <a:ea typeface="Agrandir Medium"/>
                <a:cs typeface="Agrandir Medium"/>
                <a:sym typeface="Agrandir Medium"/>
              </a:rPr>
              <a:t>Consumir frutas y verduras nos hace bien a todos.</a:t>
            </a:r>
          </a:p>
          <a:p>
            <a:pPr algn="ctr">
              <a:lnSpc>
                <a:spcPts val="4321"/>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6315362" y="4720631"/>
            <a:ext cx="13476464" cy="845739"/>
            <a:chOff x="0" y="0"/>
            <a:chExt cx="4791632" cy="300707"/>
          </a:xfrm>
        </p:grpSpPr>
        <p:sp>
          <p:nvSpPr>
            <p:cNvPr name="Freeform 3" id="3"/>
            <p:cNvSpPr/>
            <p:nvPr/>
          </p:nvSpPr>
          <p:spPr>
            <a:xfrm flipH="false" flipV="false" rot="0">
              <a:off x="0" y="0"/>
              <a:ext cx="4791632" cy="300707"/>
            </a:xfrm>
            <a:custGeom>
              <a:avLst/>
              <a:gdLst/>
              <a:ahLst/>
              <a:cxnLst/>
              <a:rect r="r" b="b" t="t" l="l"/>
              <a:pathLst>
                <a:path h="300707" w="4791632">
                  <a:moveTo>
                    <a:pt x="0" y="0"/>
                  </a:moveTo>
                  <a:lnTo>
                    <a:pt x="4791632" y="0"/>
                  </a:lnTo>
                  <a:lnTo>
                    <a:pt x="4791632" y="300707"/>
                  </a:lnTo>
                  <a:lnTo>
                    <a:pt x="0" y="300707"/>
                  </a:lnTo>
                  <a:close/>
                </a:path>
              </a:pathLst>
            </a:custGeom>
            <a:solidFill>
              <a:srgbClr val="F89F3D"/>
            </a:solidFill>
          </p:spPr>
        </p:sp>
        <p:sp>
          <p:nvSpPr>
            <p:cNvPr name="TextBox 4" id="4"/>
            <p:cNvSpPr txBox="true"/>
            <p:nvPr/>
          </p:nvSpPr>
          <p:spPr>
            <a:xfrm>
              <a:off x="0" y="-28575"/>
              <a:ext cx="4791632" cy="329282"/>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8176622" y="3962273"/>
            <a:ext cx="8472053" cy="4765530"/>
          </a:xfrm>
          <a:custGeom>
            <a:avLst/>
            <a:gdLst/>
            <a:ahLst/>
            <a:cxnLst/>
            <a:rect r="r" b="b" t="t" l="l"/>
            <a:pathLst>
              <a:path h="4765530" w="8472053">
                <a:moveTo>
                  <a:pt x="0" y="0"/>
                </a:moveTo>
                <a:lnTo>
                  <a:pt x="8472053" y="0"/>
                </a:lnTo>
                <a:lnTo>
                  <a:pt x="8472053" y="4765530"/>
                </a:lnTo>
                <a:lnTo>
                  <a:pt x="0" y="4765530"/>
                </a:lnTo>
                <a:lnTo>
                  <a:pt x="0" y="0"/>
                </a:lnTo>
                <a:close/>
              </a:path>
            </a:pathLst>
          </a:custGeom>
          <a:blipFill>
            <a:blip r:embed="rId2"/>
            <a:stretch>
              <a:fillRect l="0" t="0" r="0" b="0"/>
            </a:stretch>
          </a:blipFill>
        </p:spPr>
      </p:sp>
      <p:sp>
        <p:nvSpPr>
          <p:cNvPr name="Freeform 6" id="6"/>
          <p:cNvSpPr/>
          <p:nvPr/>
        </p:nvSpPr>
        <p:spPr>
          <a:xfrm flipH="false" flipV="false" rot="0">
            <a:off x="1310585" y="3008990"/>
            <a:ext cx="4968240" cy="6210300"/>
          </a:xfrm>
          <a:custGeom>
            <a:avLst/>
            <a:gdLst/>
            <a:ahLst/>
            <a:cxnLst/>
            <a:rect r="r" b="b" t="t" l="l"/>
            <a:pathLst>
              <a:path h="6210300" w="4968240">
                <a:moveTo>
                  <a:pt x="0" y="0"/>
                </a:moveTo>
                <a:lnTo>
                  <a:pt x="4968240" y="0"/>
                </a:lnTo>
                <a:lnTo>
                  <a:pt x="4968240" y="6210300"/>
                </a:lnTo>
                <a:lnTo>
                  <a:pt x="0" y="6210300"/>
                </a:lnTo>
                <a:lnTo>
                  <a:pt x="0" y="0"/>
                </a:lnTo>
                <a:close/>
              </a:path>
            </a:pathLst>
          </a:custGeom>
          <a:blipFill>
            <a:blip r:embed="rId3"/>
            <a:stretch>
              <a:fillRect l="0" t="0" r="0" b="0"/>
            </a:stretch>
          </a:blipFill>
        </p:spPr>
      </p:sp>
      <p:sp>
        <p:nvSpPr>
          <p:cNvPr name="TextBox 7" id="7"/>
          <p:cNvSpPr txBox="true"/>
          <p:nvPr/>
        </p:nvSpPr>
        <p:spPr>
          <a:xfrm rot="0">
            <a:off x="2001930" y="942975"/>
            <a:ext cx="14952615" cy="1421174"/>
          </a:xfrm>
          <a:prstGeom prst="rect">
            <a:avLst/>
          </a:prstGeom>
        </p:spPr>
        <p:txBody>
          <a:bodyPr anchor="t" rtlCol="false" tIns="0" lIns="0" bIns="0" rIns="0">
            <a:spAutoFit/>
          </a:bodyPr>
          <a:lstStyle/>
          <a:p>
            <a:pPr algn="l">
              <a:lnSpc>
                <a:spcPts val="8762"/>
              </a:lnSpc>
            </a:pPr>
            <a:r>
              <a:rPr lang="en-US" sz="8762" spc="236" b="true">
                <a:solidFill>
                  <a:srgbClr val="65743C"/>
                </a:solidFill>
                <a:latin typeface="Agrandir Medium"/>
                <a:ea typeface="Agrandir Medium"/>
                <a:cs typeface="Agrandir Medium"/>
                <a:sym typeface="Agrandir Medium"/>
              </a:rPr>
              <a:t>¡Muchas gracias por venir!</a:t>
            </a:r>
          </a:p>
        </p:txBody>
      </p:sp>
      <p:grpSp>
        <p:nvGrpSpPr>
          <p:cNvPr name="Group 8" id="8"/>
          <p:cNvGrpSpPr/>
          <p:nvPr/>
        </p:nvGrpSpPr>
        <p:grpSpPr>
          <a:xfrm rot="0">
            <a:off x="5162210" y="9864131"/>
            <a:ext cx="13476464" cy="845739"/>
            <a:chOff x="0" y="0"/>
            <a:chExt cx="4791632" cy="300707"/>
          </a:xfrm>
        </p:grpSpPr>
        <p:sp>
          <p:nvSpPr>
            <p:cNvPr name="Freeform 9" id="9"/>
            <p:cNvSpPr/>
            <p:nvPr/>
          </p:nvSpPr>
          <p:spPr>
            <a:xfrm flipH="false" flipV="false" rot="0">
              <a:off x="0" y="0"/>
              <a:ext cx="4791632" cy="300707"/>
            </a:xfrm>
            <a:custGeom>
              <a:avLst/>
              <a:gdLst/>
              <a:ahLst/>
              <a:cxnLst/>
              <a:rect r="r" b="b" t="t" l="l"/>
              <a:pathLst>
                <a:path h="300707" w="4791632">
                  <a:moveTo>
                    <a:pt x="0" y="0"/>
                  </a:moveTo>
                  <a:lnTo>
                    <a:pt x="4791632" y="0"/>
                  </a:lnTo>
                  <a:lnTo>
                    <a:pt x="4791632" y="300707"/>
                  </a:lnTo>
                  <a:lnTo>
                    <a:pt x="0" y="300707"/>
                  </a:lnTo>
                  <a:close/>
                </a:path>
              </a:pathLst>
            </a:custGeom>
            <a:solidFill>
              <a:srgbClr val="855434"/>
            </a:solidFill>
          </p:spPr>
        </p:sp>
        <p:sp>
          <p:nvSpPr>
            <p:cNvPr name="TextBox 10" id="10"/>
            <p:cNvSpPr txBox="true"/>
            <p:nvPr/>
          </p:nvSpPr>
          <p:spPr>
            <a:xfrm>
              <a:off x="0" y="-28575"/>
              <a:ext cx="4791632" cy="329282"/>
            </a:xfrm>
            <a:prstGeom prst="rect">
              <a:avLst/>
            </a:prstGeom>
          </p:spPr>
          <p:txBody>
            <a:bodyPr anchor="ctr" rtlCol="false" tIns="50800" lIns="50800" bIns="50800" rIns="50800"/>
            <a:lstStyle/>
            <a:p>
              <a:pPr algn="ctr">
                <a:lnSpc>
                  <a:spcPts val="1960"/>
                </a:lnSpc>
                <a:spcBef>
                  <a:spcPct val="0"/>
                </a:spcBef>
              </a:p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DAHOzCbwLos</dc:identifier>
  <dcterms:modified xsi:type="dcterms:W3CDTF">2011-08-01T06:04:30Z</dcterms:modified>
  <cp:revision>1</cp:revision>
  <dc:title>Material pedagógico para docentes</dc:title>
</cp:coreProperties>
</file>